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825" r:id="rId6"/>
  </p:sldMasterIdLst>
  <p:notesMasterIdLst>
    <p:notesMasterId r:id="rId23"/>
  </p:notesMasterIdLst>
  <p:sldIdLst>
    <p:sldId id="336" r:id="rId7"/>
    <p:sldId id="141170169" r:id="rId8"/>
    <p:sldId id="141169912" r:id="rId9"/>
    <p:sldId id="709" r:id="rId10"/>
    <p:sldId id="743" r:id="rId11"/>
    <p:sldId id="141170035" r:id="rId12"/>
    <p:sldId id="141169904" r:id="rId13"/>
    <p:sldId id="141170049" r:id="rId14"/>
    <p:sldId id="141170010" r:id="rId15"/>
    <p:sldId id="141170055" r:id="rId16"/>
    <p:sldId id="141169906" r:id="rId17"/>
    <p:sldId id="141169872" r:id="rId18"/>
    <p:sldId id="141169873" r:id="rId19"/>
    <p:sldId id="141169954" r:id="rId20"/>
    <p:sldId id="141169958" r:id="rId21"/>
    <p:sldId id="141170164" r:id="rId22"/>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EA911D-41A9-7595-73B0-B248AB587168}" name="Sullivan, Stephen M CTR JS J6 (USA)" initials="SSMCJJ(" userId="S::stephen.m.sullivan14.ctr@mail.mil::09533073-ba80-4ec6-aa29-c3f724b8aa56" providerId="AD"/>
  <p188:author id="{B430A394-1688-D2A7-782E-06CE313A9A66}" name="Sullivan, Stephen [USA]" initials="SS[" userId="S::612130@bah.com::216bf0d3-a36f-4b82-a22a-fc284ac9e5a2" providerId="AD"/>
  <p188:author id="{EDB363F2-1F29-1AEA-CF83-D31A2FFFD209}" name="Jane Harnad" initials="JH" userId="S::jane.harnad@oasisopenstandards.onmicrosoft.com::c9e45659-fc49-4aa1-955b-e8edab0081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86"/>
    <a:srgbClr val="ABFBA5"/>
    <a:srgbClr val="EE7E2D"/>
    <a:srgbClr val="000000"/>
    <a:srgbClr val="004283"/>
    <a:srgbClr val="004282"/>
    <a:srgbClr val="004383"/>
    <a:srgbClr val="E8EEF4"/>
    <a:srgbClr val="334052"/>
    <a:srgbClr val="0051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15D2D7-4A1D-4F83-9223-B8B016BFD0A1}" v="3" dt="2024-07-10T13:55:59.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6" autoAdjust="0"/>
    <p:restoredTop sz="78537" autoAdjust="0"/>
  </p:normalViewPr>
  <p:slideViewPr>
    <p:cSldViewPr snapToGrid="0">
      <p:cViewPr varScale="1">
        <p:scale>
          <a:sx n="62" d="100"/>
          <a:sy n="62" d="100"/>
        </p:scale>
        <p:origin x="1435" y="58"/>
      </p:cViewPr>
      <p:guideLst/>
    </p:cSldViewPr>
  </p:slideViewPr>
  <p:outlineViewPr>
    <p:cViewPr>
      <p:scale>
        <a:sx n="33" d="100"/>
        <a:sy n="33" d="100"/>
      </p:scale>
      <p:origin x="0" y="-14778"/>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28" y="-3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en" userId="09533073-ba80-4ec6-aa29-c3f724b8aa56" providerId="ADAL" clId="{DD78C3DD-50C3-4E89-9E43-0AAC1BEE3B12}"/>
    <pc:docChg chg="delSld">
      <pc:chgData name="Stephen" userId="09533073-ba80-4ec6-aa29-c3f724b8aa56" providerId="ADAL" clId="{DD78C3DD-50C3-4E89-9E43-0AAC1BEE3B12}" dt="2024-07-10T14:02:41.602" v="0" actId="47"/>
      <pc:docMkLst>
        <pc:docMk/>
      </pc:docMkLst>
      <pc:sldChg chg="del">
        <pc:chgData name="Stephen" userId="09533073-ba80-4ec6-aa29-c3f724b8aa56" providerId="ADAL" clId="{DD78C3DD-50C3-4E89-9E43-0AAC1BEE3B12}" dt="2024-07-10T14:02:41.602" v="0" actId="47"/>
        <pc:sldMkLst>
          <pc:docMk/>
          <pc:sldMk cId="3198261220" sldId="258"/>
        </pc:sldMkLst>
      </pc:sldChg>
      <pc:sldChg chg="del">
        <pc:chgData name="Stephen" userId="09533073-ba80-4ec6-aa29-c3f724b8aa56" providerId="ADAL" clId="{DD78C3DD-50C3-4E89-9E43-0AAC1BEE3B12}" dt="2024-07-10T14:02:41.602" v="0" actId="47"/>
        <pc:sldMkLst>
          <pc:docMk/>
          <pc:sldMk cId="1065407237" sldId="260"/>
        </pc:sldMkLst>
      </pc:sldChg>
      <pc:sldChg chg="del">
        <pc:chgData name="Stephen" userId="09533073-ba80-4ec6-aa29-c3f724b8aa56" providerId="ADAL" clId="{DD78C3DD-50C3-4E89-9E43-0AAC1BEE3B12}" dt="2024-07-10T14:02:41.602" v="0" actId="47"/>
        <pc:sldMkLst>
          <pc:docMk/>
          <pc:sldMk cId="3315173985" sldId="353"/>
        </pc:sldMkLst>
      </pc:sldChg>
      <pc:sldChg chg="del">
        <pc:chgData name="Stephen" userId="09533073-ba80-4ec6-aa29-c3f724b8aa56" providerId="ADAL" clId="{DD78C3DD-50C3-4E89-9E43-0AAC1BEE3B12}" dt="2024-07-10T14:02:41.602" v="0" actId="47"/>
        <pc:sldMkLst>
          <pc:docMk/>
          <pc:sldMk cId="3988308502" sldId="354"/>
        </pc:sldMkLst>
      </pc:sldChg>
      <pc:sldChg chg="del">
        <pc:chgData name="Stephen" userId="09533073-ba80-4ec6-aa29-c3f724b8aa56" providerId="ADAL" clId="{DD78C3DD-50C3-4E89-9E43-0AAC1BEE3B12}" dt="2024-07-10T14:02:41.602" v="0" actId="47"/>
        <pc:sldMkLst>
          <pc:docMk/>
          <pc:sldMk cId="420262288" sldId="355"/>
        </pc:sldMkLst>
      </pc:sldChg>
      <pc:sldChg chg="del">
        <pc:chgData name="Stephen" userId="09533073-ba80-4ec6-aa29-c3f724b8aa56" providerId="ADAL" clId="{DD78C3DD-50C3-4E89-9E43-0AAC1BEE3B12}" dt="2024-07-10T14:02:41.602" v="0" actId="47"/>
        <pc:sldMkLst>
          <pc:docMk/>
          <pc:sldMk cId="2295383927" sldId="1455"/>
        </pc:sldMkLst>
      </pc:sldChg>
      <pc:sldChg chg="del">
        <pc:chgData name="Stephen" userId="09533073-ba80-4ec6-aa29-c3f724b8aa56" providerId="ADAL" clId="{DD78C3DD-50C3-4E89-9E43-0AAC1BEE3B12}" dt="2024-07-10T14:02:41.602" v="0" actId="47"/>
        <pc:sldMkLst>
          <pc:docMk/>
          <pc:sldMk cId="1991781180" sldId="1458"/>
        </pc:sldMkLst>
      </pc:sldChg>
      <pc:sldChg chg="del">
        <pc:chgData name="Stephen" userId="09533073-ba80-4ec6-aa29-c3f724b8aa56" providerId="ADAL" clId="{DD78C3DD-50C3-4E89-9E43-0AAC1BEE3B12}" dt="2024-07-10T14:02:41.602" v="0" actId="47"/>
        <pc:sldMkLst>
          <pc:docMk/>
          <pc:sldMk cId="4028439799" sldId="141169844"/>
        </pc:sldMkLst>
      </pc:sldChg>
      <pc:sldChg chg="del">
        <pc:chgData name="Stephen" userId="09533073-ba80-4ec6-aa29-c3f724b8aa56" providerId="ADAL" clId="{DD78C3DD-50C3-4E89-9E43-0AAC1BEE3B12}" dt="2024-07-10T14:02:41.602" v="0" actId="47"/>
        <pc:sldMkLst>
          <pc:docMk/>
          <pc:sldMk cId="88964976" sldId="141169875"/>
        </pc:sldMkLst>
      </pc:sldChg>
      <pc:sldChg chg="del">
        <pc:chgData name="Stephen" userId="09533073-ba80-4ec6-aa29-c3f724b8aa56" providerId="ADAL" clId="{DD78C3DD-50C3-4E89-9E43-0AAC1BEE3B12}" dt="2024-07-10T14:02:41.602" v="0" actId="47"/>
        <pc:sldMkLst>
          <pc:docMk/>
          <pc:sldMk cId="3503160517" sldId="141169980"/>
        </pc:sldMkLst>
      </pc:sldChg>
      <pc:sldChg chg="del">
        <pc:chgData name="Stephen" userId="09533073-ba80-4ec6-aa29-c3f724b8aa56" providerId="ADAL" clId="{DD78C3DD-50C3-4E89-9E43-0AAC1BEE3B12}" dt="2024-07-10T14:02:41.602" v="0" actId="47"/>
        <pc:sldMkLst>
          <pc:docMk/>
          <pc:sldMk cId="194153777" sldId="141169982"/>
        </pc:sldMkLst>
      </pc:sldChg>
      <pc:sldChg chg="del">
        <pc:chgData name="Stephen" userId="09533073-ba80-4ec6-aa29-c3f724b8aa56" providerId="ADAL" clId="{DD78C3DD-50C3-4E89-9E43-0AAC1BEE3B12}" dt="2024-07-10T14:02:41.602" v="0" actId="47"/>
        <pc:sldMkLst>
          <pc:docMk/>
          <pc:sldMk cId="1211352653" sldId="141169993"/>
        </pc:sldMkLst>
      </pc:sldChg>
      <pc:sldChg chg="del">
        <pc:chgData name="Stephen" userId="09533073-ba80-4ec6-aa29-c3f724b8aa56" providerId="ADAL" clId="{DD78C3DD-50C3-4E89-9E43-0AAC1BEE3B12}" dt="2024-07-10T14:02:41.602" v="0" actId="47"/>
        <pc:sldMkLst>
          <pc:docMk/>
          <pc:sldMk cId="1423868936" sldId="141170003"/>
        </pc:sldMkLst>
      </pc:sldChg>
      <pc:sldChg chg="del">
        <pc:chgData name="Stephen" userId="09533073-ba80-4ec6-aa29-c3f724b8aa56" providerId="ADAL" clId="{DD78C3DD-50C3-4E89-9E43-0AAC1BEE3B12}" dt="2024-07-10T14:02:41.602" v="0" actId="47"/>
        <pc:sldMkLst>
          <pc:docMk/>
          <pc:sldMk cId="3135371818" sldId="141170039"/>
        </pc:sldMkLst>
      </pc:sldChg>
      <pc:sldChg chg="del">
        <pc:chgData name="Stephen" userId="09533073-ba80-4ec6-aa29-c3f724b8aa56" providerId="ADAL" clId="{DD78C3DD-50C3-4E89-9E43-0AAC1BEE3B12}" dt="2024-07-10T14:02:41.602" v="0" actId="47"/>
        <pc:sldMkLst>
          <pc:docMk/>
          <pc:sldMk cId="834487057" sldId="141170058"/>
        </pc:sldMkLst>
      </pc:sldChg>
      <pc:sldChg chg="del">
        <pc:chgData name="Stephen" userId="09533073-ba80-4ec6-aa29-c3f724b8aa56" providerId="ADAL" clId="{DD78C3DD-50C3-4E89-9E43-0AAC1BEE3B12}" dt="2024-07-10T14:02:41.602" v="0" actId="47"/>
        <pc:sldMkLst>
          <pc:docMk/>
          <pc:sldMk cId="2879367631" sldId="141170087"/>
        </pc:sldMkLst>
      </pc:sldChg>
      <pc:sldChg chg="del">
        <pc:chgData name="Stephen" userId="09533073-ba80-4ec6-aa29-c3f724b8aa56" providerId="ADAL" clId="{DD78C3DD-50C3-4E89-9E43-0AAC1BEE3B12}" dt="2024-07-10T14:02:41.602" v="0" actId="47"/>
        <pc:sldMkLst>
          <pc:docMk/>
          <pc:sldMk cId="3465486812" sldId="141170101"/>
        </pc:sldMkLst>
      </pc:sldChg>
      <pc:sldChg chg="del">
        <pc:chgData name="Stephen" userId="09533073-ba80-4ec6-aa29-c3f724b8aa56" providerId="ADAL" clId="{DD78C3DD-50C3-4E89-9E43-0AAC1BEE3B12}" dt="2024-07-10T14:02:41.602" v="0" actId="47"/>
        <pc:sldMkLst>
          <pc:docMk/>
          <pc:sldMk cId="3456788913" sldId="141170135"/>
        </pc:sldMkLst>
      </pc:sldChg>
      <pc:sldChg chg="del">
        <pc:chgData name="Stephen" userId="09533073-ba80-4ec6-aa29-c3f724b8aa56" providerId="ADAL" clId="{DD78C3DD-50C3-4E89-9E43-0AAC1BEE3B12}" dt="2024-07-10T14:02:41.602" v="0" actId="47"/>
        <pc:sldMkLst>
          <pc:docMk/>
          <pc:sldMk cId="1616209293" sldId="141170143"/>
        </pc:sldMkLst>
      </pc:sldChg>
      <pc:sldChg chg="del">
        <pc:chgData name="Stephen" userId="09533073-ba80-4ec6-aa29-c3f724b8aa56" providerId="ADAL" clId="{DD78C3DD-50C3-4E89-9E43-0AAC1BEE3B12}" dt="2024-07-10T14:02:41.602" v="0" actId="47"/>
        <pc:sldMkLst>
          <pc:docMk/>
          <pc:sldMk cId="1350804290" sldId="141170144"/>
        </pc:sldMkLst>
      </pc:sldChg>
      <pc:sldChg chg="del">
        <pc:chgData name="Stephen" userId="09533073-ba80-4ec6-aa29-c3f724b8aa56" providerId="ADAL" clId="{DD78C3DD-50C3-4E89-9E43-0AAC1BEE3B12}" dt="2024-07-10T14:02:41.602" v="0" actId="47"/>
        <pc:sldMkLst>
          <pc:docMk/>
          <pc:sldMk cId="3620111851" sldId="141170158"/>
        </pc:sldMkLst>
      </pc:sldChg>
      <pc:sldChg chg="del">
        <pc:chgData name="Stephen" userId="09533073-ba80-4ec6-aa29-c3f724b8aa56" providerId="ADAL" clId="{DD78C3DD-50C3-4E89-9E43-0AAC1BEE3B12}" dt="2024-07-10T14:02:41.602" v="0" actId="47"/>
        <pc:sldMkLst>
          <pc:docMk/>
          <pc:sldMk cId="127473796" sldId="141170161"/>
        </pc:sldMkLst>
      </pc:sldChg>
      <pc:sldChg chg="del">
        <pc:chgData name="Stephen" userId="09533073-ba80-4ec6-aa29-c3f724b8aa56" providerId="ADAL" clId="{DD78C3DD-50C3-4E89-9E43-0AAC1BEE3B12}" dt="2024-07-10T14:02:41.602" v="0" actId="47"/>
        <pc:sldMkLst>
          <pc:docMk/>
          <pc:sldMk cId="3378948539" sldId="141170165"/>
        </pc:sldMkLst>
      </pc:sldChg>
      <pc:sldChg chg="del">
        <pc:chgData name="Stephen" userId="09533073-ba80-4ec6-aa29-c3f724b8aa56" providerId="ADAL" clId="{DD78C3DD-50C3-4E89-9E43-0AAC1BEE3B12}" dt="2024-07-10T14:02:41.602" v="0" actId="47"/>
        <pc:sldMkLst>
          <pc:docMk/>
          <pc:sldMk cId="2152535831" sldId="141170166"/>
        </pc:sldMkLst>
      </pc:sldChg>
      <pc:sldChg chg="del">
        <pc:chgData name="Stephen" userId="09533073-ba80-4ec6-aa29-c3f724b8aa56" providerId="ADAL" clId="{DD78C3DD-50C3-4E89-9E43-0AAC1BEE3B12}" dt="2024-07-10T14:02:41.602" v="0" actId="47"/>
        <pc:sldMkLst>
          <pc:docMk/>
          <pc:sldMk cId="2259383618" sldId="141170168"/>
        </pc:sldMkLst>
      </pc:sldChg>
      <pc:sldMasterChg chg="delSldLayout">
        <pc:chgData name="Stephen" userId="09533073-ba80-4ec6-aa29-c3f724b8aa56" providerId="ADAL" clId="{DD78C3DD-50C3-4E89-9E43-0AAC1BEE3B12}" dt="2024-07-10T14:02:41.602" v="0" actId="47"/>
        <pc:sldMasterMkLst>
          <pc:docMk/>
          <pc:sldMasterMk cId="3480718756" sldId="2147483675"/>
        </pc:sldMasterMkLst>
        <pc:sldLayoutChg chg="del">
          <pc:chgData name="Stephen" userId="09533073-ba80-4ec6-aa29-c3f724b8aa56" providerId="ADAL" clId="{DD78C3DD-50C3-4E89-9E43-0AAC1BEE3B12}" dt="2024-07-10T14:02:41.602" v="0" actId="47"/>
          <pc:sldLayoutMkLst>
            <pc:docMk/>
            <pc:sldMasterMk cId="3480718756" sldId="2147483675"/>
            <pc:sldLayoutMk cId="730462409" sldId="2147483685"/>
          </pc:sldLayoutMkLst>
        </pc:sldLayoutChg>
        <pc:sldLayoutChg chg="del">
          <pc:chgData name="Stephen" userId="09533073-ba80-4ec6-aa29-c3f724b8aa56" providerId="ADAL" clId="{DD78C3DD-50C3-4E89-9E43-0AAC1BEE3B12}" dt="2024-07-10T14:02:41.602" v="0" actId="47"/>
          <pc:sldLayoutMkLst>
            <pc:docMk/>
            <pc:sldMasterMk cId="3480718756" sldId="2147483675"/>
            <pc:sldLayoutMk cId="3004689727" sldId="2147483693"/>
          </pc:sldLayoutMkLst>
        </pc:sldLayoutChg>
        <pc:sldLayoutChg chg="del">
          <pc:chgData name="Stephen" userId="09533073-ba80-4ec6-aa29-c3f724b8aa56" providerId="ADAL" clId="{DD78C3DD-50C3-4E89-9E43-0AAC1BEE3B12}" dt="2024-07-10T14:02:41.602" v="0" actId="47"/>
          <pc:sldLayoutMkLst>
            <pc:docMk/>
            <pc:sldMasterMk cId="3480718756" sldId="2147483675"/>
            <pc:sldLayoutMk cId="1491980601" sldId="21474838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7/10/2024</a:t>
            </a:fld>
            <a:endParaRPr lang="en-US" dirty="0"/>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dirty="0"/>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dirty="0"/>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ighlight>
                <a:srgbClr val="FFFF00"/>
              </a:highlight>
            </a:endParaRPr>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1</a:t>
            </a:fld>
            <a:endParaRPr lang="en-US" dirty="0">
              <a:solidFill>
                <a:prstClr val="black"/>
              </a:solidFill>
              <a:latin typeface="Calibri"/>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requests that 25 Jan PGB Meeting minutes be approved.</a:t>
            </a:r>
          </a:p>
        </p:txBody>
      </p:sp>
      <p:sp>
        <p:nvSpPr>
          <p:cNvPr id="4" name="Slide Number Placeholder 3"/>
          <p:cNvSpPr>
            <a:spLocks noGrp="1"/>
          </p:cNvSpPr>
          <p:nvPr>
            <p:ph type="sldNum" sz="quarter" idx="5"/>
          </p:nvPr>
        </p:nvSpPr>
        <p:spPr/>
        <p:txBody>
          <a:bodyPr/>
          <a:lstStyle/>
          <a:p>
            <a:fld id="{5F8897AF-D04E-4367-BADA-11FF3D514EE8}" type="slidenum">
              <a:rPr lang="en-US" smtClean="0"/>
              <a:t>13</a:t>
            </a:fld>
            <a:endParaRPr lang="en-US" dirty="0"/>
          </a:p>
        </p:txBody>
      </p:sp>
    </p:spTree>
    <p:extLst>
      <p:ext uri="{BB962C8B-B14F-4D97-AF65-F5344CB8AC3E}">
        <p14:creationId xmlns:p14="http://schemas.microsoft.com/office/powerpoint/2010/main" val="1938059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4149">
              <a:defRPr/>
            </a:pPr>
            <a:r>
              <a:rPr lang="en-US" sz="2000" dirty="0"/>
              <a:t>Introduce OASIS Staff to new PGB Members</a:t>
            </a:r>
          </a:p>
          <a:p>
            <a:pPr defTabSz="464149">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46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introduces Cathie Mayo</a:t>
            </a:r>
          </a:p>
        </p:txBody>
      </p:sp>
      <p:sp>
        <p:nvSpPr>
          <p:cNvPr id="4" name="Slide Number Placeholder 3"/>
          <p:cNvSpPr>
            <a:spLocks noGrp="1"/>
          </p:cNvSpPr>
          <p:nvPr>
            <p:ph type="sldNum" sz="quarter" idx="5"/>
          </p:nvPr>
        </p:nvSpPr>
        <p:spPr/>
        <p:txBody>
          <a:bodyPr/>
          <a:lstStyle/>
          <a:p>
            <a:fld id="{5F8897AF-D04E-4367-BADA-11FF3D514EE8}" type="slidenum">
              <a:rPr lang="en-US" smtClean="0"/>
              <a:t>15</a:t>
            </a:fld>
            <a:endParaRPr lang="en-US" dirty="0"/>
          </a:p>
        </p:txBody>
      </p:sp>
    </p:spTree>
    <p:extLst>
      <p:ext uri="{BB962C8B-B14F-4D97-AF65-F5344CB8AC3E}">
        <p14:creationId xmlns:p14="http://schemas.microsoft.com/office/powerpoint/2010/main" val="274986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introduces Cathie Mayo</a:t>
            </a:r>
          </a:p>
        </p:txBody>
      </p:sp>
      <p:sp>
        <p:nvSpPr>
          <p:cNvPr id="4" name="Slide Number Placeholder 3"/>
          <p:cNvSpPr>
            <a:spLocks noGrp="1"/>
          </p:cNvSpPr>
          <p:nvPr>
            <p:ph type="sldNum" sz="quarter" idx="5"/>
          </p:nvPr>
        </p:nvSpPr>
        <p:spPr/>
        <p:txBody>
          <a:bodyPr/>
          <a:lstStyle/>
          <a:p>
            <a:fld id="{5F8897AF-D04E-4367-BADA-11FF3D514EE8}" type="slidenum">
              <a:rPr lang="en-US" smtClean="0"/>
              <a:t>16</a:t>
            </a:fld>
            <a:endParaRPr lang="en-US" dirty="0"/>
          </a:p>
        </p:txBody>
      </p:sp>
    </p:spTree>
    <p:extLst>
      <p:ext uri="{BB962C8B-B14F-4D97-AF65-F5344CB8AC3E}">
        <p14:creationId xmlns:p14="http://schemas.microsoft.com/office/powerpoint/2010/main" val="238472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Chair: </a:t>
            </a:r>
            <a:r>
              <a:rPr lang="en-US" b="0" dirty="0"/>
              <a:t>This meeting is being recorded for the record and a link will be provided in the minutes.</a:t>
            </a:r>
            <a:endParaRPr lang="en-US" b="1" dirty="0"/>
          </a:p>
        </p:txBody>
      </p:sp>
      <p:sp>
        <p:nvSpPr>
          <p:cNvPr id="4" name="Slide Number Placeholder 3"/>
          <p:cNvSpPr>
            <a:spLocks noGrp="1"/>
          </p:cNvSpPr>
          <p:nvPr>
            <p:ph type="sldNum" sz="quarter" idx="5"/>
          </p:nvPr>
        </p:nvSpPr>
        <p:spPr/>
        <p:txBody>
          <a:bodyPr/>
          <a:lstStyle/>
          <a:p>
            <a:fld id="{5F8897AF-D04E-4367-BADA-11FF3D514EE8}" type="slidenum">
              <a:rPr lang="en-US" smtClean="0"/>
              <a:t>3</a:t>
            </a:fld>
            <a:endParaRPr lang="en-US" dirty="0"/>
          </a:p>
        </p:txBody>
      </p:sp>
    </p:spTree>
    <p:extLst>
      <p:ext uri="{BB962C8B-B14F-4D97-AF65-F5344CB8AC3E}">
        <p14:creationId xmlns:p14="http://schemas.microsoft.com/office/powerpoint/2010/main" val="3705935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4</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VOTING: The usual method of voting  is viva voce (by voice). To accommodate the virtual setting the chair may ask members to “Raise your hand” to signal aye or no.</a:t>
            </a:r>
          </a:p>
        </p:txBody>
      </p:sp>
      <p:sp>
        <p:nvSpPr>
          <p:cNvPr id="4" name="Slide Number Placeholder 3"/>
          <p:cNvSpPr>
            <a:spLocks noGrp="1"/>
          </p:cNvSpPr>
          <p:nvPr>
            <p:ph type="sldNum" sz="quarter" idx="5"/>
          </p:nvPr>
        </p:nvSpPr>
        <p:spPr/>
        <p:txBody>
          <a:bodyPr/>
          <a:lstStyle/>
          <a:p>
            <a:fld id="{5F8897AF-D04E-4367-BADA-11FF3D514EE8}" type="slidenum">
              <a:rPr lang="en-US" smtClean="0"/>
              <a:t>5</a:t>
            </a:fld>
            <a:endParaRPr lang="en-US" dirty="0"/>
          </a:p>
        </p:txBody>
      </p:sp>
    </p:spTree>
    <p:extLst>
      <p:ext uri="{BB962C8B-B14F-4D97-AF65-F5344CB8AC3E}">
        <p14:creationId xmlns:p14="http://schemas.microsoft.com/office/powerpoint/2010/main" val="1830169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4"/>
            <a:ext cx="5608320" cy="4791211"/>
          </a:xfrm>
        </p:spPr>
        <p:txBody>
          <a:bodyPr/>
          <a:lstStyle/>
          <a:p>
            <a:r>
              <a:rPr lang="en-US" b="1" u="sng" dirty="0"/>
              <a:t>Chair</a:t>
            </a:r>
            <a:r>
              <a:rPr lang="en-US" b="1" dirty="0"/>
              <a:t>: </a:t>
            </a:r>
            <a:r>
              <a:rPr lang="en-US" b="0" dirty="0"/>
              <a:t>Will the secretary call the role</a:t>
            </a:r>
          </a:p>
          <a:p>
            <a:endParaRPr lang="en-US" b="1" dirty="0"/>
          </a:p>
          <a:p>
            <a:r>
              <a:rPr lang="en-US" b="1" dirty="0"/>
              <a:t>PGB Voting Members:</a:t>
            </a:r>
          </a:p>
          <a:p>
            <a:pPr lvl="1"/>
            <a:r>
              <a:rPr lang="en-US" dirty="0"/>
              <a:t>Department of Defense Joint Staff J6 (DoD JS J6) – Ms. Katherine Escobar</a:t>
            </a:r>
          </a:p>
          <a:p>
            <a:pPr lvl="1"/>
            <a:r>
              <a:rPr lang="en-US" dirty="0"/>
              <a:t>Department of Homeland Security Science &amp; Technology (DHS S&amp;T) – Ms. Christina Bapst-Stump</a:t>
            </a:r>
          </a:p>
          <a:p>
            <a:pPr lvl="1"/>
            <a:r>
              <a:rPr lang="en-US" dirty="0"/>
              <a:t>Equivant – Mr. Gary Egner</a:t>
            </a:r>
          </a:p>
          <a:p>
            <a:pPr lvl="1"/>
            <a:r>
              <a:rPr lang="en-US" dirty="0"/>
              <a:t>Georgia Tech Research Institute (GTRI) – Mr. John Wandelt</a:t>
            </a:r>
          </a:p>
          <a:p>
            <a:pPr marR="0" lvl="1" indent="0" fontAlgn="auto">
              <a:lnSpc>
                <a:spcPct val="100000"/>
              </a:lnSpc>
              <a:spcBef>
                <a:spcPts val="0"/>
              </a:spcBef>
              <a:spcAft>
                <a:spcPts val="0"/>
              </a:spcAft>
              <a:buClrTx/>
              <a:buSzTx/>
              <a:buFontTx/>
              <a:buNone/>
              <a:tabLst/>
              <a:defRPr/>
            </a:pPr>
            <a:r>
              <a:rPr lang="en-US" dirty="0"/>
              <a:t>Integrated Justice Information Systems Institute (IJIS) – Ms. Maria Cardiellos</a:t>
            </a:r>
          </a:p>
          <a:p>
            <a:pPr marR="0" lvl="1" indent="0" fontAlgn="auto">
              <a:lnSpc>
                <a:spcPct val="100000"/>
              </a:lnSpc>
              <a:spcBef>
                <a:spcPts val="0"/>
              </a:spcBef>
              <a:spcAft>
                <a:spcPts val="0"/>
              </a:spcAft>
              <a:buClrTx/>
              <a:buSzTx/>
              <a:buFontTx/>
              <a:buNone/>
              <a:tabLst/>
              <a:defRPr/>
            </a:pPr>
            <a:r>
              <a:rPr lang="en-US" dirty="0"/>
              <a:t>Commonwealth of Virginia, Office of Data Governance and Analytics – Mr. Payton Lamb</a:t>
            </a:r>
          </a:p>
          <a:p>
            <a:pPr marR="0" lvl="1" indent="0" fontAlgn="auto">
              <a:lnSpc>
                <a:spcPct val="100000"/>
              </a:lnSpc>
              <a:spcBef>
                <a:spcPts val="0"/>
              </a:spcBef>
              <a:spcAft>
                <a:spcPts val="0"/>
              </a:spcAft>
              <a:buClrTx/>
              <a:buSzTx/>
              <a:buFontTx/>
              <a:buNone/>
              <a:tabLst/>
              <a:defRPr/>
            </a:pPr>
            <a:r>
              <a:rPr lang="en-US" dirty="0"/>
              <a:t>Criminal Justice  Information Services Division (CJISD), Federal Bureau of investigation,  – April Mitchell</a:t>
            </a:r>
          </a:p>
          <a:p>
            <a:pPr marR="0" lvl="1" indent="0" fontAlgn="auto">
              <a:lnSpc>
                <a:spcPct val="100000"/>
              </a:lnSpc>
              <a:spcBef>
                <a:spcPts val="0"/>
              </a:spcBef>
              <a:spcAft>
                <a:spcPts val="0"/>
              </a:spcAft>
              <a:buClrTx/>
              <a:buSzTx/>
              <a:buFontTx/>
              <a:buNone/>
              <a:tabLst/>
              <a:defRPr/>
            </a:pPr>
            <a:endParaRPr lang="en-US" dirty="0"/>
          </a:p>
          <a:p>
            <a:r>
              <a:rPr lang="en-US" b="1" dirty="0"/>
              <a:t>PGB Expert Voting Members</a:t>
            </a:r>
          </a:p>
          <a:p>
            <a:pPr lvl="1" algn="l" fontAlgn="base"/>
            <a:r>
              <a:rPr lang="en-US" dirty="0"/>
              <a:t>NBAC TSC – Mr. Kamran Atri</a:t>
            </a:r>
          </a:p>
          <a:p>
            <a:pPr lvl="1" algn="l" fontAlgn="base"/>
            <a:r>
              <a:rPr lang="en-US" dirty="0"/>
              <a:t>NTAC TSC – Mr. Jim Cabral (InfoTech)</a:t>
            </a:r>
          </a:p>
          <a:p>
            <a:pPr lvl="1"/>
            <a:r>
              <a:rPr lang="en-US" dirty="0"/>
              <a:t>NMO TSC – Ms. Beth Smalley (Joint Staff J6 DSD)</a:t>
            </a:r>
          </a:p>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PGB Expert Non-Voting Members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NBAC TSC – Mr. Thomas Krul (National Defence Canada)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NTAC TSC – Dr. Scott Renner (MITRE)</a:t>
            </a:r>
          </a:p>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7</a:t>
            </a:fld>
            <a:endParaRPr lang="en-US" dirty="0"/>
          </a:p>
        </p:txBody>
      </p:sp>
    </p:spTree>
    <p:extLst>
      <p:ext uri="{BB962C8B-B14F-4D97-AF65-F5344CB8AC3E}">
        <p14:creationId xmlns:p14="http://schemas.microsoft.com/office/powerpoint/2010/main" val="422877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425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10</a:t>
            </a:fld>
            <a:endParaRPr lang="en-US" dirty="0"/>
          </a:p>
        </p:txBody>
      </p:sp>
    </p:spTree>
    <p:extLst>
      <p:ext uri="{BB962C8B-B14F-4D97-AF65-F5344CB8AC3E}">
        <p14:creationId xmlns:p14="http://schemas.microsoft.com/office/powerpoint/2010/main" val="2379778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asks PGB to approve 25 January 2024 PGB Meeting </a:t>
            </a:r>
            <a:r>
              <a:rPr lang="en-US" b="1" dirty="0"/>
              <a:t>AGENDA</a:t>
            </a:r>
            <a:r>
              <a:rPr lang="en-US" dirty="0"/>
              <a:t>.</a:t>
            </a:r>
          </a:p>
        </p:txBody>
      </p:sp>
      <p:sp>
        <p:nvSpPr>
          <p:cNvPr id="4" name="Slide Number Placeholder 3"/>
          <p:cNvSpPr>
            <a:spLocks noGrp="1"/>
          </p:cNvSpPr>
          <p:nvPr>
            <p:ph type="sldNum" sz="quarter" idx="5"/>
          </p:nvPr>
        </p:nvSpPr>
        <p:spPr/>
        <p:txBody>
          <a:bodyPr/>
          <a:lstStyle/>
          <a:p>
            <a:fld id="{5F8897AF-D04E-4367-BADA-11FF3D514EE8}" type="slidenum">
              <a:rPr lang="en-US" smtClean="0"/>
              <a:t>11</a:t>
            </a:fld>
            <a:endParaRPr lang="en-US" dirty="0"/>
          </a:p>
        </p:txBody>
      </p:sp>
    </p:spTree>
    <p:extLst>
      <p:ext uri="{BB962C8B-B14F-4D97-AF65-F5344CB8AC3E}">
        <p14:creationId xmlns:p14="http://schemas.microsoft.com/office/powerpoint/2010/main" val="2732644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2A323E"/>
                </a:solidFill>
                <a:effectLst/>
                <a:latin typeface="Open Sans"/>
              </a:rPr>
              <a:t>The Go Around gives each person a brief turn to speak, without interruption. Everyone else listens. Also known as a Round Robin, Structured Go Around, or as going “Around the Horn”, this foundational meeting tool ensures that everyone can contribute their thoughts and comments.</a:t>
            </a:r>
          </a:p>
          <a:p>
            <a:endParaRPr lang="en-US" b="0" i="1" dirty="0">
              <a:solidFill>
                <a:srgbClr val="2A323E"/>
              </a:solidFill>
              <a:effectLst/>
              <a:latin typeface="Open Sans"/>
            </a:endParaRPr>
          </a:p>
          <a:p>
            <a:r>
              <a:rPr lang="en-US" b="0" i="1" dirty="0">
                <a:solidFill>
                  <a:srgbClr val="2A323E"/>
                </a:solidFill>
                <a:effectLst/>
                <a:latin typeface="Open Sans"/>
              </a:rPr>
              <a:t>The pictures on the slide is a metaphor for “Around the Horn”. It depicts the fictional ship, “the Black Pearl” transiting Cape Horn,  the horn of Southern Chile. </a:t>
            </a:r>
            <a:r>
              <a:rPr lang="en-US" b="0" i="1" dirty="0">
                <a:solidFill>
                  <a:srgbClr val="111111"/>
                </a:solidFill>
                <a:effectLst/>
                <a:latin typeface="Arial" panose="020B0604020202020204" pitchFamily="34" charset="0"/>
              </a:rPr>
              <a:t>Located off the southern tip of mainland South America, it was named Hoorn for the birthplace of the Dutch navigator Willem Corneliszoon Schouten, who rounded it in 1616.</a:t>
            </a:r>
            <a:endParaRPr lang="en-US" i="1"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b="1" dirty="0"/>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5F8897AF-D04E-4367-BADA-11FF3D514EE8}" type="slidenum">
              <a:rPr lang="en-US" smtClean="0"/>
              <a:t>12</a:t>
            </a:fld>
            <a:endParaRPr lang="en-US" dirty="0"/>
          </a:p>
        </p:txBody>
      </p:sp>
    </p:spTree>
    <p:extLst>
      <p:ext uri="{BB962C8B-B14F-4D97-AF65-F5344CB8AC3E}">
        <p14:creationId xmlns:p14="http://schemas.microsoft.com/office/powerpoint/2010/main" val="2865172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96713768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6815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4148305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4195860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447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31641067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420808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image" Target="../media/image1.png"/><Relationship Id="rId2" Type="http://schemas.openxmlformats.org/officeDocument/2006/relationships/slideLayout" Target="../slideLayouts/slideLayout3.xml"/><Relationship Id="rId16"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8" r:id="rId10"/>
    <p:sldLayoutId id="2147483690" r:id="rId11"/>
    <p:sldLayoutId id="2147483695" r:id="rId12"/>
    <p:sldLayoutId id="2147483696" r:id="rId13"/>
    <p:sldLayoutId id="2147483697" r:id="rId14"/>
    <p:sldLayoutId id="2147483700" r:id="rId15"/>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100043474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emopen/oasis-open-project/blob/main/pgb-meeting-minutes/2024/11-April-2024/(DRAFT)%20NIEMOpen%20PGB%20Meeting%20Minutes%2011%20April%202024%20v2%205-1-2024%20(1).docx"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usg01.safelinks.protection.office365.us/?url=https%3A%2F%2Fdod.teams.microsoft.us%2Fl%2Fmeetup-join%2F19%253adod%253ameeting_c0f32acfd9184f059fae390083fc5414%2540thread.v2%2F0%3Fcontext%3D%257b%2522Tid%2522%253a%2522102d0191-eeae-4761-b1cb-1a83e86ef445%2522%252c%2522Oid%2522%253a%252209533073-ba80-4ec6-aa29-c3f724b8aa56%2522%257d&amp;data=05%7C02%7Cstephen.m.sullivan14.ctr%40mail.mil%7C3aecbb2354fc49afb82b08dc7438646a%7C102d0191eeae4761b1cb1a83e86ef445%7C0%7C0%7C638513032839670574%7CUnknown%7CTWFpbGZsb3d8eyJWIjoiMC4wLjAwMDAiLCJQIjoiV2luMzIiLCJBTiI6Ik1haWwiLCJXVCI6Mn0%3D%7C0%7C%7C%7C&amp;sdata=foE43kbSo8IcEn40%2F%2F2gFfrQUt0SATKt7XvUo58IX9o%3D&amp;reserved=0"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usg01.safelinks.protection.office365.us/?url=https%3A%2F%2Fdialin.cpc.dod.teams.microsoft.us%2F8915e85e-9905-438b-97dd-9827a327b35d%3Fid%3D622463276&amp;data=05%7C02%7Cstephen.m.sullivan14.ctr%40mail.mil%7C3aecbb2354fc49afb82b08dc7438646a%7C102d0191eeae4761b1cb1a83e86ef445%7C0%7C0%7C638513032839674436%7CUnknown%7CTWFpbGZsb3d8eyJWIjoiMC4wLjAwMDAiLCJQIjoiV2luMzIiLCJBTiI6Ik1haWwiLCJXVCI6Mn0%3D%7C0%7C%7C%7C&amp;sdata=hbr1dGOoad4SVSj4XXLdyKl053pI6GSd59IPyDHmYjU%3D&amp;reserved=0" TargetMode="External"/><Relationship Id="rId4" Type="http://schemas.openxmlformats.org/officeDocument/2006/relationships/hyperlink" Target="tel:+14108746749,,62246327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mailto:aubrey.l.beach.ctr@mail.mil" TargetMode="External"/><Relationship Id="rId7" Type="http://schemas.openxmlformats.org/officeDocument/2006/relationships/image" Target="../media/image5.png"/><Relationship Id="rId2" Type="http://schemas.openxmlformats.org/officeDocument/2006/relationships/hyperlink" Target="https://github.com/niemopen/oasis-open-project/tree/main/pgb-meeting-minutes" TargetMode="Externa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hyperlink" Target="mailto:stephen.m.sullivan14.ctr@mail.mil" TargetMode="External"/><Relationship Id="rId4" Type="http://schemas.openxmlformats.org/officeDocument/2006/relationships/hyperlink" Target="mailto:shunda.r.louis.ctr@mail.mi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4239" y="5712839"/>
            <a:ext cx="4772809"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Ms. Katherine Escobar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NIEMOpen Project Governing Board Chair</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112401"/>
            <a:ext cx="12192000"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b="1" dirty="0">
                <a:solidFill>
                  <a:srgbClr val="005170"/>
                </a:solidFill>
                <a:latin typeface="Bahnschrift" panose="020B0502040204020203" pitchFamily="34" charset="0"/>
              </a:rPr>
              <a:t>PGB  Session</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rgbClr val="8B8B8B"/>
                </a:solidFill>
                <a:latin typeface="Arial"/>
              </a:rPr>
              <a:t>1 August 2024</a:t>
            </a:r>
            <a:endParaRPr kumimoji="0" lang="en-US" sz="1800" b="1" i="0" u="none" strike="noStrike" kern="1200" cap="none" spc="0" normalizeH="0" baseline="0" noProof="0" dirty="0">
              <a:ln>
                <a:noFill/>
              </a:ln>
              <a:solidFill>
                <a:srgbClr val="8B8B8B"/>
              </a:solidFill>
              <a:effectLst/>
              <a:uLnTx/>
              <a:uFillTx/>
              <a:latin typeface="Arial"/>
              <a:ea typeface="+mn-ea"/>
              <a:cs typeface="+mn-cs"/>
            </a:endParaRP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a:xfrm>
            <a:off x="609600" y="121052"/>
            <a:ext cx="10972800" cy="636294"/>
          </a:xfrm>
        </p:spPr>
        <p:txBody>
          <a:bodyPr/>
          <a:lstStyle/>
          <a:p>
            <a:r>
              <a:rPr lang="en-US" dirty="0"/>
              <a:t>Proposed 1 August 2024 PGB Agenda</a:t>
            </a:r>
          </a:p>
        </p:txBody>
      </p:sp>
      <p:sp>
        <p:nvSpPr>
          <p:cNvPr id="3" name="Text Placeholder 2">
            <a:extLst>
              <a:ext uri="{FF2B5EF4-FFF2-40B4-BE49-F238E27FC236}">
                <a16:creationId xmlns:a16="http://schemas.microsoft.com/office/drawing/2014/main" id="{E8452E24-7A9E-4302-B0A3-929355328468}"/>
              </a:ext>
            </a:extLst>
          </p:cNvPr>
          <p:cNvSpPr>
            <a:spLocks noGrp="1"/>
          </p:cNvSpPr>
          <p:nvPr>
            <p:ph type="body" sz="quarter" idx="13"/>
          </p:nvPr>
        </p:nvSpPr>
        <p:spPr>
          <a:xfrm>
            <a:off x="609600" y="757346"/>
            <a:ext cx="5174974" cy="5614477"/>
          </a:xfrm>
        </p:spPr>
        <p:txBody>
          <a:bodyPr>
            <a:normAutofit fontScale="70000" lnSpcReduction="20000"/>
          </a:bodyPr>
          <a:lstStyle/>
          <a:p>
            <a:pPr marL="0" indent="0">
              <a:buNone/>
            </a:pPr>
            <a:r>
              <a:rPr lang="en-US" sz="3300" b="1" dirty="0">
                <a:solidFill>
                  <a:schemeClr val="bg2">
                    <a:lumMod val="10000"/>
                  </a:schemeClr>
                </a:solidFill>
              </a:rPr>
              <a:t>Call to Order</a:t>
            </a:r>
          </a:p>
          <a:p>
            <a:r>
              <a:rPr lang="en-US" dirty="0">
                <a:solidFill>
                  <a:schemeClr val="bg2">
                    <a:lumMod val="10000"/>
                  </a:schemeClr>
                </a:solidFill>
              </a:rPr>
              <a:t>Admin</a:t>
            </a:r>
          </a:p>
          <a:p>
            <a:pPr lvl="1"/>
            <a:r>
              <a:rPr lang="en-US" dirty="0">
                <a:solidFill>
                  <a:schemeClr val="bg2">
                    <a:lumMod val="10000"/>
                  </a:schemeClr>
                </a:solidFill>
              </a:rPr>
              <a:t>TEAMS Link</a:t>
            </a:r>
          </a:p>
          <a:p>
            <a:pPr lvl="1"/>
            <a:r>
              <a:rPr lang="en-US" dirty="0">
                <a:solidFill>
                  <a:schemeClr val="bg2">
                    <a:lumMod val="10000"/>
                  </a:schemeClr>
                </a:solidFill>
              </a:rPr>
              <a:t>Meeting Etiquette</a:t>
            </a:r>
          </a:p>
          <a:p>
            <a:pPr lvl="1"/>
            <a:r>
              <a:rPr lang="en-US" dirty="0">
                <a:solidFill>
                  <a:schemeClr val="bg2">
                    <a:lumMod val="10000"/>
                  </a:schemeClr>
                </a:solidFill>
              </a:rPr>
              <a:t>Note Takers</a:t>
            </a:r>
          </a:p>
          <a:p>
            <a:pPr lvl="1"/>
            <a:r>
              <a:rPr lang="en-US" dirty="0">
                <a:solidFill>
                  <a:schemeClr val="bg2">
                    <a:lumMod val="10000"/>
                  </a:schemeClr>
                </a:solidFill>
              </a:rPr>
              <a:t>Roll Call &amp; Introductions</a:t>
            </a:r>
          </a:p>
          <a:p>
            <a:pPr lvl="2">
              <a:buFont typeface="Wingdings" panose="05000000000000000000" pitchFamily="2" charset="2"/>
              <a:buChar char="§"/>
            </a:pPr>
            <a:r>
              <a:rPr lang="en-US" dirty="0">
                <a:solidFill>
                  <a:schemeClr val="bg2">
                    <a:lumMod val="10000"/>
                  </a:schemeClr>
                </a:solidFill>
              </a:rPr>
              <a:t>PGB Voting Members (Sponsors) &amp; PGB Expert Voting Members (TSCs) &amp; PGB Non-Voting Members (TSC Co-Chairs)</a:t>
            </a:r>
          </a:p>
          <a:p>
            <a:pPr lvl="2">
              <a:buFont typeface="Wingdings" panose="05000000000000000000" pitchFamily="2" charset="2"/>
              <a:buChar char="§"/>
            </a:pPr>
            <a:r>
              <a:rPr lang="en-US" dirty="0">
                <a:solidFill>
                  <a:schemeClr val="bg2">
                    <a:lumMod val="10000"/>
                  </a:schemeClr>
                </a:solidFill>
              </a:rPr>
              <a:t> TSC Co-Chairs &amp; NIEMOpen Maintainers</a:t>
            </a:r>
          </a:p>
          <a:p>
            <a:r>
              <a:rPr lang="en-US" dirty="0">
                <a:solidFill>
                  <a:schemeClr val="bg2">
                    <a:lumMod val="10000"/>
                  </a:schemeClr>
                </a:solidFill>
              </a:rPr>
              <a:t>Approval of Agenda</a:t>
            </a:r>
          </a:p>
          <a:p>
            <a:r>
              <a:rPr lang="en-US" dirty="0">
                <a:solidFill>
                  <a:schemeClr val="bg2">
                    <a:lumMod val="10000"/>
                  </a:schemeClr>
                </a:solidFill>
              </a:rPr>
              <a:t>Around-the-Horn – PGB Voting Members</a:t>
            </a:r>
          </a:p>
          <a:p>
            <a:r>
              <a:rPr lang="en-US" dirty="0">
                <a:solidFill>
                  <a:schemeClr val="bg2">
                    <a:lumMod val="10000"/>
                  </a:schemeClr>
                </a:solidFill>
              </a:rPr>
              <a:t>Approval of Meeting Minutes from 11 April Jan  2024</a:t>
            </a:r>
          </a:p>
          <a:p>
            <a:r>
              <a:rPr lang="en-US" dirty="0">
                <a:solidFill>
                  <a:schemeClr val="bg2">
                    <a:lumMod val="10000"/>
                  </a:schemeClr>
                </a:solidFill>
              </a:rPr>
              <a:t>OASIS Staff / NIEMOpen Administrator Comments</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lang="en-US" sz="2300" dirty="0">
                <a:solidFill>
                  <a:schemeClr val="bg2">
                    <a:lumMod val="10000"/>
                  </a:schemeClr>
                </a:solidFill>
              </a:rPr>
              <a:t>Q1 </a:t>
            </a:r>
            <a:r>
              <a:rPr kumimoji="0" lang="en-US" sz="2300" b="0" i="0" u="none" strike="noStrike" kern="1200" cap="none" spc="0" normalizeH="0" baseline="0" noProof="0" dirty="0">
                <a:ln>
                  <a:noFill/>
                </a:ln>
                <a:solidFill>
                  <a:schemeClr val="bg2">
                    <a:lumMod val="10000"/>
                  </a:schemeClr>
                </a:solidFill>
                <a:effectLst/>
                <a:uLnTx/>
                <a:uFillTx/>
                <a:ea typeface="+mn-ea"/>
                <a:cs typeface="+mn-cs"/>
              </a:rPr>
              <a:t>Financial Snapshot – Cathie Mayo (OASIS)</a:t>
            </a:r>
          </a:p>
          <a:p>
            <a:r>
              <a:rPr lang="en-US" dirty="0">
                <a:solidFill>
                  <a:schemeClr val="bg2">
                    <a:lumMod val="10000"/>
                  </a:schemeClr>
                </a:solidFill>
              </a:rPr>
              <a:t>Sponsor Update – Carol Geyer</a:t>
            </a:r>
          </a:p>
          <a:p>
            <a:r>
              <a:rPr lang="en-US" dirty="0">
                <a:solidFill>
                  <a:schemeClr val="bg2">
                    <a:lumMod val="10000"/>
                  </a:schemeClr>
                </a:solidFill>
              </a:rPr>
              <a:t>CY 2024 Planning</a:t>
            </a:r>
          </a:p>
          <a:p>
            <a:r>
              <a:rPr lang="en-US" dirty="0">
                <a:solidFill>
                  <a:schemeClr val="bg2">
                    <a:lumMod val="10000"/>
                  </a:schemeClr>
                </a:solidFill>
              </a:rPr>
              <a:t>Reveal Update – Jane Harnad</a:t>
            </a:r>
          </a:p>
          <a:p>
            <a:pPr marL="0" indent="0">
              <a:buNone/>
            </a:pPr>
            <a:endParaRPr lang="en-US" sz="2400" dirty="0">
              <a:solidFill>
                <a:schemeClr val="bg2">
                  <a:lumMod val="10000"/>
                </a:schemeClr>
              </a:solidFill>
            </a:endParaRPr>
          </a:p>
          <a:p>
            <a:pPr marL="400050" lvl="2" indent="0">
              <a:lnSpc>
                <a:spcPct val="90000"/>
              </a:lnSpc>
              <a:buNone/>
              <a:defRPr/>
            </a:pPr>
            <a:r>
              <a:rPr lang="en-US" sz="3400" b="1" dirty="0">
                <a:solidFill>
                  <a:srgbClr val="00B050"/>
                </a:solidFill>
                <a:latin typeface="Arial"/>
              </a:rPr>
              <a:t>5</a:t>
            </a:r>
            <a:r>
              <a:rPr kumimoji="0" lang="en-US" sz="3400" b="1" i="0" u="none" strike="noStrike" kern="1200" cap="none" spc="0" normalizeH="0" baseline="0" noProof="0" dirty="0">
                <a:ln>
                  <a:noFill/>
                </a:ln>
                <a:solidFill>
                  <a:srgbClr val="00B050"/>
                </a:solidFill>
                <a:effectLst/>
                <a:uLnTx/>
                <a:uFillTx/>
                <a:latin typeface="Arial"/>
                <a:ea typeface="+mn-ea"/>
                <a:cs typeface="+mn-cs"/>
              </a:rPr>
              <a:t> Minute Break</a:t>
            </a:r>
          </a:p>
          <a:p>
            <a:pPr marL="400050" lvl="2" indent="0">
              <a:lnSpc>
                <a:spcPct val="90000"/>
              </a:lnSpc>
              <a:buNone/>
              <a:defRPr/>
            </a:pPr>
            <a:endParaRPr lang="en-US" sz="2200" dirty="0">
              <a:solidFill>
                <a:schemeClr val="bg2">
                  <a:lumMod val="10000"/>
                </a:schemeClr>
              </a:solidFill>
            </a:endParaRPr>
          </a:p>
          <a:p>
            <a:pPr marL="857250" lvl="2" indent="-457200">
              <a:lnSpc>
                <a:spcPct val="90000"/>
              </a:lnSpc>
              <a:defRPr/>
            </a:pPr>
            <a:endParaRPr lang="en-US" sz="2200" dirty="0">
              <a:solidFill>
                <a:schemeClr val="bg2">
                  <a:lumMod val="10000"/>
                </a:schemeClr>
              </a:solidFill>
            </a:endParaRPr>
          </a:p>
          <a:p>
            <a:endParaRPr lang="en-US" dirty="0">
              <a:solidFill>
                <a:schemeClr val="bg2">
                  <a:lumMod val="10000"/>
                </a:schemeClr>
              </a:solidFill>
            </a:endParaRPr>
          </a:p>
          <a:p>
            <a:pPr marL="0" indent="0">
              <a:buNone/>
            </a:pPr>
            <a:endParaRPr lang="en-US" dirty="0">
              <a:solidFill>
                <a:schemeClr val="bg2">
                  <a:lumMod val="10000"/>
                </a:schemeClr>
              </a:solidFill>
            </a:endParaRPr>
          </a:p>
          <a:p>
            <a:endParaRPr lang="en-US" dirty="0"/>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2">
            <a:extLst>
              <a:ext uri="{FF2B5EF4-FFF2-40B4-BE49-F238E27FC236}">
                <a16:creationId xmlns:a16="http://schemas.microsoft.com/office/drawing/2014/main" id="{C707202D-23E9-4FBA-B261-819B653A1A95}"/>
              </a:ext>
            </a:extLst>
          </p:cNvPr>
          <p:cNvSpPr txBox="1">
            <a:spLocks/>
          </p:cNvSpPr>
          <p:nvPr/>
        </p:nvSpPr>
        <p:spPr>
          <a:xfrm>
            <a:off x="6150989" y="757346"/>
            <a:ext cx="5746851" cy="5342829"/>
          </a:xfrm>
          <a:prstGeom prst="rect">
            <a:avLst/>
          </a:prstGeom>
          <a:noFill/>
        </p:spPr>
        <p:txBody>
          <a:bodyPr vert="horz" lIns="91440" tIns="45720" rIns="91440" bIns="45720" rtlCol="0">
            <a:normAutofit fontScale="92500" lnSpcReduction="20000"/>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fontAlgn="auto">
              <a:spcAft>
                <a:spcPts val="0"/>
              </a:spcAft>
              <a:buSzTx/>
              <a:buNone/>
              <a:tabLst/>
              <a:defRPr/>
            </a:pPr>
            <a:r>
              <a:rPr lang="en-US" sz="3100" b="1" dirty="0">
                <a:solidFill>
                  <a:schemeClr val="bg2">
                    <a:lumMod val="10000"/>
                  </a:schemeClr>
                </a:solidFill>
              </a:rPr>
              <a:t>Motions</a:t>
            </a:r>
          </a:p>
          <a:p>
            <a:pPr marL="342900" lvl="1" indent="-342900">
              <a:lnSpc>
                <a:spcPct val="90000"/>
              </a:lnSpc>
              <a:buFont typeface="+mj-lt"/>
              <a:buAutoNum type="arabicPeriod"/>
              <a:defRPr/>
            </a:pPr>
            <a:r>
              <a:rPr lang="en-US" sz="1800" dirty="0">
                <a:solidFill>
                  <a:schemeClr val="bg2">
                    <a:lumMod val="10000"/>
                  </a:schemeClr>
                </a:solidFill>
              </a:rPr>
              <a:t>2025 PGB Meeting Dates</a:t>
            </a:r>
          </a:p>
          <a:p>
            <a:pPr marL="57150" indent="0">
              <a:buClr>
                <a:srgbClr val="1F497D"/>
              </a:buClr>
              <a:buNone/>
              <a:defRPr/>
            </a:pPr>
            <a:r>
              <a:rPr kumimoji="0" lang="en-US" sz="2800" b="1" i="0" u="none" strike="noStrike" kern="1200" cap="none" spc="0" normalizeH="0" baseline="0" noProof="0" dirty="0">
                <a:ln>
                  <a:noFill/>
                </a:ln>
                <a:solidFill>
                  <a:schemeClr val="bg2">
                    <a:lumMod val="10000"/>
                  </a:schemeClr>
                </a:solidFill>
                <a:effectLst/>
                <a:uLnTx/>
                <a:uFillTx/>
                <a:ea typeface="+mn-ea"/>
                <a:cs typeface="+mn-cs"/>
              </a:rPr>
              <a:t>Updates</a:t>
            </a:r>
          </a:p>
          <a:p>
            <a:pPr marL="342900" lvl="1" indent="-342900">
              <a:lnSpc>
                <a:spcPct val="90000"/>
              </a:lnSpc>
              <a:buFont typeface="Arial"/>
              <a:buChar char="•"/>
              <a:defRPr/>
            </a:pPr>
            <a:r>
              <a:rPr lang="en-US" sz="1800" dirty="0">
                <a:solidFill>
                  <a:schemeClr val="bg2">
                    <a:lumMod val="10000"/>
                  </a:schemeClr>
                </a:solidFill>
              </a:rPr>
              <a:t>NTAC Update</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NDR6 – Jim Cabral</a:t>
            </a:r>
          </a:p>
          <a:p>
            <a:pPr marL="400050" lvl="2" indent="0">
              <a:lnSpc>
                <a:spcPct val="90000"/>
              </a:lnSpc>
              <a:buNone/>
              <a:defRPr/>
            </a:pPr>
            <a:endParaRPr lang="en-US" sz="1600" dirty="0">
              <a:solidFill>
                <a:schemeClr val="bg2">
                  <a:lumMod val="10000"/>
                </a:schemeClr>
              </a:solidFill>
            </a:endParaRPr>
          </a:p>
          <a:p>
            <a:pPr marL="342900" lvl="1" indent="-342900">
              <a:lnSpc>
                <a:spcPct val="90000"/>
              </a:lnSpc>
              <a:buFont typeface="Arial"/>
              <a:buChar char="•"/>
              <a:defRPr/>
            </a:pPr>
            <a:r>
              <a:rPr lang="en-US" sz="1800" dirty="0">
                <a:solidFill>
                  <a:schemeClr val="bg2">
                    <a:lumMod val="10000"/>
                  </a:schemeClr>
                </a:solidFill>
              </a:rPr>
              <a:t>NBAC Update – Kamran Atri </a:t>
            </a:r>
          </a:p>
          <a:p>
            <a:pPr marL="0" lvl="1" indent="0">
              <a:lnSpc>
                <a:spcPct val="90000"/>
              </a:lnSpc>
              <a:buNone/>
              <a:defRPr/>
            </a:pPr>
            <a:endParaRPr lang="en-US" sz="1800" dirty="0">
              <a:solidFill>
                <a:schemeClr val="bg2">
                  <a:lumMod val="10000"/>
                </a:schemeClr>
              </a:solidFill>
            </a:endParaRPr>
          </a:p>
          <a:p>
            <a:pPr marL="342900" lvl="1" indent="-342900">
              <a:lnSpc>
                <a:spcPct val="90000"/>
              </a:lnSpc>
              <a:buFont typeface="Arial"/>
              <a:buChar char="•"/>
              <a:defRPr/>
            </a:pPr>
            <a:r>
              <a:rPr lang="en-US" sz="1800" dirty="0">
                <a:solidFill>
                  <a:schemeClr val="bg2">
                    <a:lumMod val="10000"/>
                  </a:schemeClr>
                </a:solidFill>
              </a:rPr>
              <a:t>NMO Update </a:t>
            </a:r>
            <a:endParaRPr lang="en-US" sz="1600" dirty="0">
              <a:solidFill>
                <a:schemeClr val="bg2">
                  <a:lumMod val="10000"/>
                </a:schemeClr>
              </a:solidFill>
            </a:endParaRPr>
          </a:p>
          <a:p>
            <a:pPr marL="742950" lvl="2" indent="-342900">
              <a:lnSpc>
                <a:spcPct val="90000"/>
              </a:lnSpc>
              <a:buFont typeface="Arial" panose="020B0604020202020204" pitchFamily="34" charset="0"/>
              <a:buChar char="—"/>
              <a:defRPr/>
            </a:pPr>
            <a:endParaRPr lang="en-US" sz="1600" dirty="0">
              <a:solidFill>
                <a:schemeClr val="bg2">
                  <a:lumMod val="10000"/>
                </a:schemeClr>
              </a:solidFill>
            </a:endParaRPr>
          </a:p>
          <a:p>
            <a:pPr marL="742950" lvl="2" indent="-342900">
              <a:lnSpc>
                <a:spcPct val="90000"/>
              </a:lnSpc>
              <a:buFont typeface="Arial" panose="020B0604020202020204" pitchFamily="34" charset="0"/>
              <a:buChar char="—"/>
              <a:defRPr/>
            </a:pPr>
            <a:r>
              <a:rPr lang="en-US" sz="1600" dirty="0">
                <a:solidFill>
                  <a:schemeClr val="bg2">
                    <a:lumMod val="10000"/>
                  </a:schemeClr>
                </a:solidFill>
              </a:rPr>
              <a:t>PS02 Update – Christina Medlin</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 API 2.0 Progress - Christina Medlin</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MEP Tool DEMO – Aubrey Beach</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LearnPress – Aubrey Beach</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Communications &amp; Outreach Sub-Committee</a:t>
            </a:r>
          </a:p>
          <a:p>
            <a:pPr marL="742950" lvl="2" indent="-342900">
              <a:lnSpc>
                <a:spcPct val="90000"/>
              </a:lnSpc>
              <a:buFont typeface="Arial" panose="020B0604020202020204" pitchFamily="34" charset="0"/>
              <a:buChar char="—"/>
              <a:defRPr/>
            </a:pPr>
            <a:endParaRPr lang="en-US" sz="1600" dirty="0">
              <a:solidFill>
                <a:schemeClr val="bg2">
                  <a:lumMod val="10000"/>
                </a:schemeClr>
              </a:solidFill>
            </a:endParaRPr>
          </a:p>
          <a:p>
            <a:pPr marL="342900" lvl="1" indent="-342900">
              <a:lnSpc>
                <a:spcPct val="90000"/>
              </a:lnSpc>
              <a:buFont typeface="Arial"/>
              <a:buChar char="•"/>
              <a:defRPr/>
            </a:pPr>
            <a:r>
              <a:rPr lang="en-US" sz="1800" dirty="0">
                <a:solidFill>
                  <a:schemeClr val="bg2">
                    <a:lumMod val="10000"/>
                  </a:schemeClr>
                </a:solidFill>
              </a:rPr>
              <a:t>Next Meeting</a:t>
            </a:r>
          </a:p>
          <a:p>
            <a:pPr marL="0" lvl="1" indent="0">
              <a:lnSpc>
                <a:spcPct val="90000"/>
              </a:lnSpc>
              <a:buNone/>
              <a:defRPr/>
            </a:pPr>
            <a:endParaRPr lang="en-US" sz="1800" dirty="0">
              <a:solidFill>
                <a:schemeClr val="bg2">
                  <a:lumMod val="10000"/>
                </a:schemeClr>
              </a:solidFill>
            </a:endParaRPr>
          </a:p>
          <a:p>
            <a:pPr marL="342900" lvl="1" indent="-342900">
              <a:lnSpc>
                <a:spcPct val="90000"/>
              </a:lnSpc>
              <a:buFont typeface="Arial"/>
              <a:buChar char="•"/>
              <a:defRPr/>
            </a:pPr>
            <a:r>
              <a:rPr lang="en-US" sz="1800" dirty="0">
                <a:solidFill>
                  <a:schemeClr val="bg2">
                    <a:lumMod val="10000"/>
                  </a:schemeClr>
                </a:solidFill>
              </a:rPr>
              <a:t>Other Business/General Discussion</a:t>
            </a:r>
          </a:p>
          <a:p>
            <a:pPr marL="742950" lvl="2" indent="-342900">
              <a:lnSpc>
                <a:spcPct val="90000"/>
              </a:lnSpc>
              <a:buFont typeface="Arial" panose="020B0604020202020204" pitchFamily="34" charset="0"/>
              <a:buChar char="—"/>
              <a:defRPr/>
            </a:pPr>
            <a:r>
              <a:rPr lang="en-US" sz="1600" dirty="0">
                <a:solidFill>
                  <a:schemeClr val="bg2">
                    <a:lumMod val="10000"/>
                  </a:schemeClr>
                </a:solidFill>
              </a:rPr>
              <a:t>Action Items</a:t>
            </a:r>
            <a:endParaRPr lang="en-US" dirty="0">
              <a:solidFill>
                <a:schemeClr val="bg2">
                  <a:lumMod val="10000"/>
                </a:schemeClr>
              </a:solidFill>
            </a:endParaRPr>
          </a:p>
          <a:p>
            <a:pPr marL="0" lvl="1" indent="0">
              <a:lnSpc>
                <a:spcPct val="90000"/>
              </a:lnSpc>
              <a:buNone/>
              <a:defRPr/>
            </a:pPr>
            <a:endParaRPr lang="en-US" sz="1800" dirty="0">
              <a:solidFill>
                <a:schemeClr val="bg2">
                  <a:lumMod val="10000"/>
                </a:schemeClr>
              </a:solidFill>
            </a:endParaRPr>
          </a:p>
          <a:p>
            <a:pPr marL="342900" lvl="1" indent="-342900">
              <a:lnSpc>
                <a:spcPct val="90000"/>
              </a:lnSpc>
              <a:buFont typeface="Arial"/>
              <a:buChar char="•"/>
              <a:defRPr/>
            </a:pPr>
            <a:r>
              <a:rPr lang="en-US" sz="1800" dirty="0">
                <a:solidFill>
                  <a:schemeClr val="bg2">
                    <a:lumMod val="10000"/>
                  </a:schemeClr>
                </a:solidFill>
              </a:rPr>
              <a:t>Questions/Adjourn</a:t>
            </a:r>
          </a:p>
        </p:txBody>
      </p:sp>
    </p:spTree>
    <p:extLst>
      <p:ext uri="{BB962C8B-B14F-4D97-AF65-F5344CB8AC3E}">
        <p14:creationId xmlns:p14="http://schemas.microsoft.com/office/powerpoint/2010/main" val="1290213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Approval of Agenda</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11</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7" y="1199633"/>
            <a:ext cx="7966332" cy="2308324"/>
          </a:xfrm>
          <a:prstGeom prst="rect">
            <a:avLst/>
          </a:prstGeom>
          <a:noFill/>
        </p:spPr>
        <p:txBody>
          <a:bodyPr wrap="square" rtlCol="0">
            <a:spAutoFit/>
          </a:bodyPr>
          <a:lstStyle/>
          <a:p>
            <a:r>
              <a:rPr lang="en-US" sz="1600" b="1" u="sng" dirty="0">
                <a:solidFill>
                  <a:schemeClr val="bg2">
                    <a:lumMod val="10000"/>
                  </a:schemeClr>
                </a:solidFill>
              </a:rPr>
              <a:t>Chair:</a:t>
            </a:r>
            <a:r>
              <a:rPr lang="en-US" sz="1600" dirty="0">
                <a:solidFill>
                  <a:schemeClr val="bg2">
                    <a:lumMod val="10000"/>
                  </a:schemeClr>
                </a:solidFill>
              </a:rPr>
              <a:t> A Draft Agenda for the NIEMOpen  1 August 2024 Project Governing Board (PGB) Meeting was provided to PGB Voting Members as a readahead.</a:t>
            </a:r>
          </a:p>
          <a:p>
            <a:endParaRPr lang="fr-FR" sz="1600" dirty="0">
              <a:highlight>
                <a:srgbClr val="FFFF00"/>
              </a:highlight>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Are there any recommended changes to the agenda as distributed?</a:t>
            </a: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If there are no (further) changes, the agenda  stands approved as distributed (corrected).</a:t>
            </a:r>
          </a:p>
          <a:p>
            <a:pPr marL="0" indent="0">
              <a:buNone/>
            </a:pPr>
            <a:endParaRPr lang="en-US" sz="1600" b="1" u="sng" dirty="0">
              <a:solidFill>
                <a:schemeClr val="bg2">
                  <a:lumMod val="10000"/>
                </a:schemeClr>
              </a:solidFill>
            </a:endParaRPr>
          </a:p>
        </p:txBody>
      </p:sp>
      <p:sp>
        <p:nvSpPr>
          <p:cNvPr id="9" name="TextBox 8">
            <a:extLst>
              <a:ext uri="{FF2B5EF4-FFF2-40B4-BE49-F238E27FC236}">
                <a16:creationId xmlns:a16="http://schemas.microsoft.com/office/drawing/2014/main" id="{901C7DB4-3C62-42EB-BA9C-1CC3AFA101AB}"/>
              </a:ext>
            </a:extLst>
          </p:cNvPr>
          <p:cNvSpPr txBox="1"/>
          <p:nvPr/>
        </p:nvSpPr>
        <p:spPr>
          <a:xfrm>
            <a:off x="2074562" y="3894001"/>
            <a:ext cx="3180679" cy="830997"/>
          </a:xfrm>
          <a:prstGeom prst="rect">
            <a:avLst/>
          </a:prstGeom>
          <a:noFill/>
        </p:spPr>
        <p:txBody>
          <a:bodyPr wrap="none" rtlCol="0">
            <a:spAutoFit/>
          </a:bodyPr>
          <a:lstStyle/>
          <a:p>
            <a:r>
              <a:rPr lang="en-US" sz="2400" dirty="0">
                <a:solidFill>
                  <a:srgbClr val="00B050"/>
                </a:solidFill>
              </a:rPr>
              <a:t>Approve</a:t>
            </a:r>
          </a:p>
          <a:p>
            <a:r>
              <a:rPr lang="en-US" sz="2400" dirty="0">
                <a:solidFill>
                  <a:srgbClr val="FF0000"/>
                </a:solidFill>
              </a:rPr>
              <a:t>Approve as Corrected</a:t>
            </a:r>
          </a:p>
        </p:txBody>
      </p:sp>
      <p:sp>
        <p:nvSpPr>
          <p:cNvPr id="10" name="TextBox 9">
            <a:extLst>
              <a:ext uri="{FF2B5EF4-FFF2-40B4-BE49-F238E27FC236}">
                <a16:creationId xmlns:a16="http://schemas.microsoft.com/office/drawing/2014/main" id="{1C0A2CED-1F1A-4162-B49E-59AF02AA886C}"/>
              </a:ext>
            </a:extLst>
          </p:cNvPr>
          <p:cNvSpPr txBox="1"/>
          <p:nvPr/>
        </p:nvSpPr>
        <p:spPr>
          <a:xfrm>
            <a:off x="1635008" y="4019003"/>
            <a:ext cx="336884" cy="369332"/>
          </a:xfrm>
          <a:prstGeom prst="rect">
            <a:avLst/>
          </a:prstGeom>
          <a:noFill/>
          <a:ln w="28575">
            <a:solidFill>
              <a:srgbClr val="92D050"/>
            </a:solidFill>
          </a:ln>
        </p:spPr>
        <p:txBody>
          <a:bodyPr wrap="square" rtlCol="0">
            <a:spAutoFit/>
          </a:bodyPr>
          <a:lstStyle/>
          <a:p>
            <a:endParaRPr lang="en-US" b="1" dirty="0">
              <a:solidFill>
                <a:schemeClr val="bg2">
                  <a:lumMod val="10000"/>
                </a:schemeClr>
              </a:solidFill>
            </a:endParaRPr>
          </a:p>
        </p:txBody>
      </p:sp>
      <p:sp>
        <p:nvSpPr>
          <p:cNvPr id="11" name="TextBox 10">
            <a:extLst>
              <a:ext uri="{FF2B5EF4-FFF2-40B4-BE49-F238E27FC236}">
                <a16:creationId xmlns:a16="http://schemas.microsoft.com/office/drawing/2014/main" id="{F008FF78-0CA7-4193-95BA-905D0E7CA785}"/>
              </a:ext>
            </a:extLst>
          </p:cNvPr>
          <p:cNvSpPr txBox="1"/>
          <p:nvPr/>
        </p:nvSpPr>
        <p:spPr>
          <a:xfrm>
            <a:off x="1635008" y="4416601"/>
            <a:ext cx="336884" cy="288758"/>
          </a:xfrm>
          <a:prstGeom prst="rect">
            <a:avLst/>
          </a:prstGeom>
          <a:noFill/>
          <a:ln w="28575">
            <a:solidFill>
              <a:srgbClr val="FF0000"/>
            </a:solidFill>
          </a:ln>
        </p:spPr>
        <p:txBody>
          <a:bodyPr wrap="square" rtlCol="0">
            <a:spAutoFit/>
          </a:bodyPr>
          <a:lstStyle/>
          <a:p>
            <a:endParaRPr lang="en-US" dirty="0"/>
          </a:p>
        </p:txBody>
      </p:sp>
      <p:sp>
        <p:nvSpPr>
          <p:cNvPr id="7" name="TextBox 6">
            <a:extLst>
              <a:ext uri="{FF2B5EF4-FFF2-40B4-BE49-F238E27FC236}">
                <a16:creationId xmlns:a16="http://schemas.microsoft.com/office/drawing/2014/main" id="{5B2887BC-D04D-BC30-1172-1EEA29F6E68F}"/>
              </a:ext>
            </a:extLst>
          </p:cNvPr>
          <p:cNvSpPr txBox="1"/>
          <p:nvPr/>
        </p:nvSpPr>
        <p:spPr>
          <a:xfrm>
            <a:off x="490925" y="3972835"/>
            <a:ext cx="550524"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chemeClr val="tx1">
                    <a:lumMod val="50000"/>
                  </a:schemeClr>
                </a:solidFill>
              </a:rPr>
              <a:t>?</a:t>
            </a:r>
          </a:p>
        </p:txBody>
      </p:sp>
    </p:spTree>
    <p:extLst>
      <p:ext uri="{BB962C8B-B14F-4D97-AF65-F5344CB8AC3E}">
        <p14:creationId xmlns:p14="http://schemas.microsoft.com/office/powerpoint/2010/main" val="3608560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0" name="Title 1">
            <a:extLst>
              <a:ext uri="{FF2B5EF4-FFF2-40B4-BE49-F238E27FC236}">
                <a16:creationId xmlns:a16="http://schemas.microsoft.com/office/drawing/2014/main" id="{258327B5-AFDA-4CD6-B2F9-FFC7CEB9C264}"/>
              </a:ext>
            </a:extLst>
          </p:cNvPr>
          <p:cNvSpPr>
            <a:spLocks noGrp="1"/>
          </p:cNvSpPr>
          <p:nvPr>
            <p:ph type="title"/>
          </p:nvPr>
        </p:nvSpPr>
        <p:spPr>
          <a:xfrm>
            <a:off x="609600" y="375878"/>
            <a:ext cx="10972800" cy="811358"/>
          </a:xfrm>
        </p:spPr>
        <p:txBody>
          <a:bodyPr>
            <a:normAutofit/>
          </a:bodyPr>
          <a:lstStyle/>
          <a:p>
            <a:r>
              <a:rPr lang="en-US" dirty="0">
                <a:solidFill>
                  <a:srgbClr val="004283"/>
                </a:solidFill>
              </a:rPr>
              <a:t>PGB MEMBERS: Around-the-horn</a:t>
            </a:r>
          </a:p>
        </p:txBody>
      </p:sp>
      <p:pic>
        <p:nvPicPr>
          <p:cNvPr id="4" name="Picture 3">
            <a:extLst>
              <a:ext uri="{FF2B5EF4-FFF2-40B4-BE49-F238E27FC236}">
                <a16:creationId xmlns:a16="http://schemas.microsoft.com/office/drawing/2014/main" id="{0061F0EA-5E16-4F5F-9416-92F222D4EC7D}"/>
              </a:ext>
            </a:extLst>
          </p:cNvPr>
          <p:cNvPicPr>
            <a:picLocks noChangeAspect="1"/>
          </p:cNvPicPr>
          <p:nvPr/>
        </p:nvPicPr>
        <p:blipFill>
          <a:blip r:embed="rId3"/>
          <a:stretch>
            <a:fillRect/>
          </a:stretch>
        </p:blipFill>
        <p:spPr>
          <a:xfrm>
            <a:off x="1862872" y="1489953"/>
            <a:ext cx="4326172" cy="3587372"/>
          </a:xfrm>
          <a:prstGeom prst="rect">
            <a:avLst/>
          </a:prstGeom>
        </p:spPr>
      </p:pic>
      <p:pic>
        <p:nvPicPr>
          <p:cNvPr id="6" name="Picture 5">
            <a:extLst>
              <a:ext uri="{FF2B5EF4-FFF2-40B4-BE49-F238E27FC236}">
                <a16:creationId xmlns:a16="http://schemas.microsoft.com/office/drawing/2014/main" id="{2F6319CA-AAC2-4666-80E5-D8929EA09FD4}"/>
              </a:ext>
            </a:extLst>
          </p:cNvPr>
          <p:cNvPicPr>
            <a:picLocks noChangeAspect="1"/>
          </p:cNvPicPr>
          <p:nvPr/>
        </p:nvPicPr>
        <p:blipFill>
          <a:blip r:embed="rId4"/>
          <a:stretch>
            <a:fillRect/>
          </a:stretch>
        </p:blipFill>
        <p:spPr>
          <a:xfrm>
            <a:off x="6189044" y="2618071"/>
            <a:ext cx="4448072" cy="3322119"/>
          </a:xfrm>
          <a:prstGeom prst="rect">
            <a:avLst/>
          </a:prstGeom>
        </p:spPr>
      </p:pic>
    </p:spTree>
    <p:extLst>
      <p:ext uri="{BB962C8B-B14F-4D97-AF65-F5344CB8AC3E}">
        <p14:creationId xmlns:p14="http://schemas.microsoft.com/office/powerpoint/2010/main" val="3350499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Approval of 11 April 2024 PGB Minutes</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13</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8" y="1199633"/>
            <a:ext cx="7588539" cy="3588675"/>
          </a:xfrm>
          <a:prstGeom prst="rect">
            <a:avLst/>
          </a:prstGeom>
          <a:noFill/>
        </p:spPr>
        <p:txBody>
          <a:bodyPr wrap="square" rtlCol="0">
            <a:spAutoFit/>
          </a:bodyPr>
          <a:lstStyle/>
          <a:p>
            <a:pPr marL="285750" indent="-285750">
              <a:buFont typeface="Arial" panose="020B0604020202020204" pitchFamily="34" charset="0"/>
              <a:buChar char="•"/>
            </a:pPr>
            <a:r>
              <a:rPr lang="en-US" sz="1600" b="1" u="sng" dirty="0">
                <a:solidFill>
                  <a:schemeClr val="bg2">
                    <a:lumMod val="10000"/>
                  </a:schemeClr>
                </a:solidFill>
              </a:rPr>
              <a:t>Chair: </a:t>
            </a:r>
            <a:r>
              <a:rPr lang="en-US" sz="1600" dirty="0">
                <a:solidFill>
                  <a:schemeClr val="bg2">
                    <a:lumMod val="10000"/>
                  </a:schemeClr>
                </a:solidFill>
              </a:rPr>
              <a:t>A Draft of the NIEMOpen 26 October 2023 PGB  meeting minutes was provided to the PGB Voting Members as a readahead: Please let me know now if you found any errors.  </a:t>
            </a:r>
            <a:r>
              <a:rPr lang="en-US" sz="1600" dirty="0">
                <a:solidFill>
                  <a:schemeClr val="bg2">
                    <a:lumMod val="10000"/>
                  </a:schemeClr>
                </a:solidFill>
                <a:hlinkClick r:id="rId3"/>
              </a:rPr>
              <a:t>https://github.com/niemopen/oasis-open-project/blob/main/pgb-meeting-minutes/2024/11-April-2024/(DRAFT)%20NIEMOpen%20PGB%20Meeting%20Minutes%2011%20April%202024%20v2%205-1-2024%20(1).docx</a:t>
            </a:r>
            <a:endParaRPr lang="en-US" sz="1600" dirty="0">
              <a:solidFill>
                <a:schemeClr val="bg2">
                  <a:lumMod val="10000"/>
                </a:schemeClr>
              </a:solidFill>
            </a:endParaRP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Are there any corrections to the minutes as distributed?</a:t>
            </a: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If there are no (further) corrections, the minutes stand approved as distributed (corrected).</a:t>
            </a:r>
          </a:p>
          <a:p>
            <a:pPr marL="457200" lvl="1" indent="0">
              <a:buNone/>
            </a:pPr>
            <a:endParaRPr lang="en-US" sz="1600" dirty="0">
              <a:solidFill>
                <a:schemeClr val="bg2">
                  <a:lumMod val="10000"/>
                </a:schemeClr>
              </a:solidFill>
            </a:endParaRPr>
          </a:p>
        </p:txBody>
      </p:sp>
      <p:grpSp>
        <p:nvGrpSpPr>
          <p:cNvPr id="8" name="Group 7">
            <a:extLst>
              <a:ext uri="{FF2B5EF4-FFF2-40B4-BE49-F238E27FC236}">
                <a16:creationId xmlns:a16="http://schemas.microsoft.com/office/drawing/2014/main" id="{8E6EB5DE-1EAB-40FA-B212-DD2C259640D5}"/>
              </a:ext>
            </a:extLst>
          </p:cNvPr>
          <p:cNvGrpSpPr/>
          <p:nvPr/>
        </p:nvGrpSpPr>
        <p:grpSpPr>
          <a:xfrm>
            <a:off x="908721" y="4708852"/>
            <a:ext cx="4542971" cy="830997"/>
            <a:chOff x="5227180" y="4197377"/>
            <a:chExt cx="4542971" cy="830997"/>
          </a:xfrm>
        </p:grpSpPr>
        <p:sp>
          <p:nvSpPr>
            <p:cNvPr id="9" name="TextBox 8">
              <a:extLst>
                <a:ext uri="{FF2B5EF4-FFF2-40B4-BE49-F238E27FC236}">
                  <a16:creationId xmlns:a16="http://schemas.microsoft.com/office/drawing/2014/main" id="{C9680F9C-4FD1-458E-89FE-6B6B45F442DB}"/>
                </a:ext>
              </a:extLst>
            </p:cNvPr>
            <p:cNvSpPr txBox="1"/>
            <p:nvPr/>
          </p:nvSpPr>
          <p:spPr>
            <a:xfrm>
              <a:off x="6589472" y="4197377"/>
              <a:ext cx="3180679" cy="830997"/>
            </a:xfrm>
            <a:prstGeom prst="rect">
              <a:avLst/>
            </a:prstGeom>
            <a:noFill/>
          </p:spPr>
          <p:txBody>
            <a:bodyPr wrap="none" rtlCol="0">
              <a:spAutoFit/>
            </a:bodyPr>
            <a:lstStyle/>
            <a:p>
              <a:r>
                <a:rPr lang="en-US" sz="2400" dirty="0">
                  <a:solidFill>
                    <a:srgbClr val="00B050"/>
                  </a:solidFill>
                </a:rPr>
                <a:t>Approve</a:t>
              </a:r>
            </a:p>
            <a:p>
              <a:r>
                <a:rPr lang="en-US" sz="2400" dirty="0">
                  <a:solidFill>
                    <a:srgbClr val="FF0000"/>
                  </a:solidFill>
                </a:rPr>
                <a:t>Approve as Corrected</a:t>
              </a:r>
            </a:p>
          </p:txBody>
        </p:sp>
        <p:sp>
          <p:nvSpPr>
            <p:cNvPr id="10" name="TextBox 9">
              <a:extLst>
                <a:ext uri="{FF2B5EF4-FFF2-40B4-BE49-F238E27FC236}">
                  <a16:creationId xmlns:a16="http://schemas.microsoft.com/office/drawing/2014/main" id="{882D5D13-F14A-41E2-BCF3-C12A65227164}"/>
                </a:ext>
              </a:extLst>
            </p:cNvPr>
            <p:cNvSpPr txBox="1"/>
            <p:nvPr/>
          </p:nvSpPr>
          <p:spPr>
            <a:xfrm>
              <a:off x="6096000" y="4322379"/>
              <a:ext cx="336884" cy="369332"/>
            </a:xfrm>
            <a:prstGeom prst="rect">
              <a:avLst/>
            </a:prstGeom>
            <a:noFill/>
            <a:ln w="28575">
              <a:solidFill>
                <a:srgbClr val="92D050"/>
              </a:solidFill>
            </a:ln>
          </p:spPr>
          <p:txBody>
            <a:bodyPr wrap="square" rtlCol="0">
              <a:spAutoFit/>
            </a:bodyPr>
            <a:lstStyle/>
            <a:p>
              <a:endParaRPr lang="en-US" b="1" dirty="0">
                <a:solidFill>
                  <a:schemeClr val="bg2">
                    <a:lumMod val="10000"/>
                  </a:schemeClr>
                </a:solidFill>
              </a:endParaRPr>
            </a:p>
          </p:txBody>
        </p:sp>
        <p:sp>
          <p:nvSpPr>
            <p:cNvPr id="11" name="TextBox 10">
              <a:extLst>
                <a:ext uri="{FF2B5EF4-FFF2-40B4-BE49-F238E27FC236}">
                  <a16:creationId xmlns:a16="http://schemas.microsoft.com/office/drawing/2014/main" id="{1A5D829B-244F-415D-A2A3-0988FA9C0265}"/>
                </a:ext>
              </a:extLst>
            </p:cNvPr>
            <p:cNvSpPr txBox="1"/>
            <p:nvPr/>
          </p:nvSpPr>
          <p:spPr>
            <a:xfrm>
              <a:off x="6096000" y="4719977"/>
              <a:ext cx="336884" cy="288758"/>
            </a:xfrm>
            <a:prstGeom prst="rect">
              <a:avLst/>
            </a:prstGeom>
            <a:noFill/>
            <a:ln w="28575">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0F482FFF-9226-480C-B419-48A7B7681B76}"/>
                </a:ext>
              </a:extLst>
            </p:cNvPr>
            <p:cNvSpPr txBox="1"/>
            <p:nvPr/>
          </p:nvSpPr>
          <p:spPr>
            <a:xfrm>
              <a:off x="5227180" y="4251235"/>
              <a:ext cx="550524"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chemeClr val="tx1">
                      <a:lumMod val="50000"/>
                    </a:schemeClr>
                  </a:solidFill>
                </a:rPr>
                <a:t>?</a:t>
              </a:r>
            </a:p>
          </p:txBody>
        </p:sp>
      </p:grpSp>
    </p:spTree>
    <p:extLst>
      <p:ext uri="{BB962C8B-B14F-4D97-AF65-F5344CB8AC3E}">
        <p14:creationId xmlns:p14="http://schemas.microsoft.com/office/powerpoint/2010/main" val="389553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688555-AA74-4A4D-A464-93D674A6176E}"/>
              </a:ext>
            </a:extLst>
          </p:cNvPr>
          <p:cNvSpPr txBox="1"/>
          <p:nvPr/>
        </p:nvSpPr>
        <p:spPr>
          <a:xfrm>
            <a:off x="335817" y="2953633"/>
            <a:ext cx="3757386" cy="950733"/>
          </a:xfrm>
          <a:prstGeom prst="rect">
            <a:avLst/>
          </a:prstGeom>
          <a:noFill/>
        </p:spPr>
        <p:txBody>
          <a:bodyPr vert="horz" lIns="91440" tIns="45720" rIns="91440" bIns="45720" rtlCol="0">
            <a:noAutofit/>
          </a:bodyPr>
          <a:lstStyle/>
          <a:p>
            <a:pPr marR="0" lvl="0" algn="l" defTabSz="914400" rtl="0" eaLnBrk="1" fontAlgn="auto" latinLnBrk="0" hangingPunct="1">
              <a:lnSpc>
                <a:spcPct val="90000"/>
              </a:lnSpc>
              <a:spcBef>
                <a:spcPct val="0"/>
              </a:spcBef>
              <a:spcAft>
                <a:spcPts val="600"/>
              </a:spcAft>
              <a:buClrTx/>
              <a:buSzTx/>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Carol Geyer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Chief Development Officer</a:t>
            </a: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2" name="Picture 1">
            <a:extLst>
              <a:ext uri="{FF2B5EF4-FFF2-40B4-BE49-F238E27FC236}">
                <a16:creationId xmlns:a16="http://schemas.microsoft.com/office/drawing/2014/main" id="{9C2D73CD-32FE-405E-AAFF-C67B1691BAAA}"/>
              </a:ext>
            </a:extLst>
          </p:cNvPr>
          <p:cNvPicPr>
            <a:picLocks noChangeAspect="1"/>
          </p:cNvPicPr>
          <p:nvPr/>
        </p:nvPicPr>
        <p:blipFill>
          <a:blip r:embed="rId3"/>
          <a:stretch>
            <a:fillRect/>
          </a:stretch>
        </p:blipFill>
        <p:spPr>
          <a:xfrm>
            <a:off x="4017021" y="2575874"/>
            <a:ext cx="1589454" cy="1792162"/>
          </a:xfrm>
          <a:prstGeom prst="rect">
            <a:avLst/>
          </a:prstGeom>
        </p:spPr>
      </p:pic>
      <p:sp>
        <p:nvSpPr>
          <p:cNvPr id="9" name="Slide Number Placeholder 4">
            <a:extLst>
              <a:ext uri="{FF2B5EF4-FFF2-40B4-BE49-F238E27FC236}">
                <a16:creationId xmlns:a16="http://schemas.microsoft.com/office/drawing/2014/main" id="{D4A49173-629F-4946-8082-96EFF446F640}"/>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1" name="TextBox 10">
            <a:extLst>
              <a:ext uri="{FF2B5EF4-FFF2-40B4-BE49-F238E27FC236}">
                <a16:creationId xmlns:a16="http://schemas.microsoft.com/office/drawing/2014/main" id="{8B8D1B03-EF09-438F-9429-74C6D4FD62A4}"/>
              </a:ext>
            </a:extLst>
          </p:cNvPr>
          <p:cNvSpPr txBox="1"/>
          <p:nvPr/>
        </p:nvSpPr>
        <p:spPr>
          <a:xfrm>
            <a:off x="335817" y="1028429"/>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Kelly  Cullinane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Senior Director of Standards Development</a:t>
            </a: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12" name="TextBox 11">
            <a:extLst>
              <a:ext uri="{FF2B5EF4-FFF2-40B4-BE49-F238E27FC236}">
                <a16:creationId xmlns:a16="http://schemas.microsoft.com/office/drawing/2014/main" id="{2C15B552-1383-48EC-BBCD-FA71038B8F40}"/>
              </a:ext>
            </a:extLst>
          </p:cNvPr>
          <p:cNvSpPr txBox="1"/>
          <p:nvPr/>
        </p:nvSpPr>
        <p:spPr>
          <a:xfrm>
            <a:off x="609600" y="221658"/>
            <a:ext cx="286649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OASIS STAFF</a:t>
            </a:r>
          </a:p>
        </p:txBody>
      </p:sp>
      <p:sp>
        <p:nvSpPr>
          <p:cNvPr id="13" name="TextBox 12">
            <a:extLst>
              <a:ext uri="{FF2B5EF4-FFF2-40B4-BE49-F238E27FC236}">
                <a16:creationId xmlns:a16="http://schemas.microsoft.com/office/drawing/2014/main" id="{C9E9C809-D31B-4AE4-898D-E7E5E47CF88F}"/>
              </a:ext>
            </a:extLst>
          </p:cNvPr>
          <p:cNvSpPr txBox="1"/>
          <p:nvPr/>
        </p:nvSpPr>
        <p:spPr>
          <a:xfrm>
            <a:off x="5760670" y="101267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Chief Financial Officer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4" name="TextBox 3">
            <a:extLst>
              <a:ext uri="{FF2B5EF4-FFF2-40B4-BE49-F238E27FC236}">
                <a16:creationId xmlns:a16="http://schemas.microsoft.com/office/drawing/2014/main" id="{04D2A25C-CB33-180D-3298-25383C30A0FE}"/>
              </a:ext>
            </a:extLst>
          </p:cNvPr>
          <p:cNvSpPr txBox="1"/>
          <p:nvPr/>
        </p:nvSpPr>
        <p:spPr>
          <a:xfrm>
            <a:off x="5914462" y="2489568"/>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Jane Harnad</a:t>
            </a:r>
            <a:r>
              <a:rPr lang="en-US" b="1" dirty="0">
                <a:solidFill>
                  <a:srgbClr val="8B8B8B">
                    <a:lumMod val="50000"/>
                  </a:srgbClr>
                </a:solidFill>
                <a:latin typeface="Arial"/>
              </a:rPr>
              <a:t>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Manager of Events</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14" name="TextBox 13">
            <a:extLst>
              <a:ext uri="{FF2B5EF4-FFF2-40B4-BE49-F238E27FC236}">
                <a16:creationId xmlns:a16="http://schemas.microsoft.com/office/drawing/2014/main" id="{80EEA256-85B6-D558-EA16-0F77625AD244}"/>
              </a:ext>
            </a:extLst>
          </p:cNvPr>
          <p:cNvSpPr txBox="1"/>
          <p:nvPr/>
        </p:nvSpPr>
        <p:spPr>
          <a:xfrm>
            <a:off x="335817" y="4421333"/>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Holly Peterson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Business Development Manager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07E7AB43-DEC3-9FD2-96A5-BF76F287FA52}"/>
              </a:ext>
            </a:extLst>
          </p:cNvPr>
          <p:cNvPicPr>
            <a:picLocks noChangeAspect="1"/>
          </p:cNvPicPr>
          <p:nvPr/>
        </p:nvPicPr>
        <p:blipFill>
          <a:blip r:embed="rId4"/>
          <a:stretch>
            <a:fillRect/>
          </a:stretch>
        </p:blipFill>
        <p:spPr>
          <a:xfrm>
            <a:off x="4000257" y="4445690"/>
            <a:ext cx="1622983" cy="1622983"/>
          </a:xfrm>
          <a:prstGeom prst="rect">
            <a:avLst/>
          </a:prstGeom>
        </p:spPr>
      </p:pic>
      <p:pic>
        <p:nvPicPr>
          <p:cNvPr id="16" name="Picture 15">
            <a:extLst>
              <a:ext uri="{FF2B5EF4-FFF2-40B4-BE49-F238E27FC236}">
                <a16:creationId xmlns:a16="http://schemas.microsoft.com/office/drawing/2014/main" id="{04E25F77-6DD4-1B4D-ED23-EE022C8D5800}"/>
              </a:ext>
            </a:extLst>
          </p:cNvPr>
          <p:cNvPicPr>
            <a:picLocks noChangeAspect="1"/>
          </p:cNvPicPr>
          <p:nvPr/>
        </p:nvPicPr>
        <p:blipFill>
          <a:blip r:embed="rId5"/>
          <a:stretch>
            <a:fillRect/>
          </a:stretch>
        </p:blipFill>
        <p:spPr>
          <a:xfrm>
            <a:off x="9510703" y="2247785"/>
            <a:ext cx="1622983" cy="1690607"/>
          </a:xfrm>
          <a:prstGeom prst="rect">
            <a:avLst/>
          </a:prstGeom>
        </p:spPr>
      </p:pic>
      <p:pic>
        <p:nvPicPr>
          <p:cNvPr id="17" name="Picture 16">
            <a:extLst>
              <a:ext uri="{FF2B5EF4-FFF2-40B4-BE49-F238E27FC236}">
                <a16:creationId xmlns:a16="http://schemas.microsoft.com/office/drawing/2014/main" id="{5EAFBF3F-335D-87E7-886F-2683BD5FE060}"/>
              </a:ext>
            </a:extLst>
          </p:cNvPr>
          <p:cNvPicPr>
            <a:picLocks noChangeAspect="1"/>
          </p:cNvPicPr>
          <p:nvPr/>
        </p:nvPicPr>
        <p:blipFill>
          <a:blip r:embed="rId6"/>
          <a:stretch>
            <a:fillRect/>
          </a:stretch>
        </p:blipFill>
        <p:spPr>
          <a:xfrm flipH="1">
            <a:off x="9518056" y="415573"/>
            <a:ext cx="1639127" cy="1701516"/>
          </a:xfrm>
          <a:prstGeom prst="rect">
            <a:avLst/>
          </a:prstGeom>
        </p:spPr>
      </p:pic>
      <p:pic>
        <p:nvPicPr>
          <p:cNvPr id="18" name="Picture 17">
            <a:extLst>
              <a:ext uri="{FF2B5EF4-FFF2-40B4-BE49-F238E27FC236}">
                <a16:creationId xmlns:a16="http://schemas.microsoft.com/office/drawing/2014/main" id="{1FB15024-2125-3F2D-314B-6C10D5CB8067}"/>
              </a:ext>
            </a:extLst>
          </p:cNvPr>
          <p:cNvPicPr>
            <a:picLocks noChangeAspect="1"/>
          </p:cNvPicPr>
          <p:nvPr/>
        </p:nvPicPr>
        <p:blipFill>
          <a:blip r:embed="rId7"/>
          <a:stretch>
            <a:fillRect/>
          </a:stretch>
        </p:blipFill>
        <p:spPr>
          <a:xfrm>
            <a:off x="3977966" y="738696"/>
            <a:ext cx="1628509" cy="1628509"/>
          </a:xfrm>
          <a:prstGeom prst="rect">
            <a:avLst/>
          </a:prstGeom>
        </p:spPr>
      </p:pic>
    </p:spTree>
    <p:extLst>
      <p:ext uri="{BB962C8B-B14F-4D97-AF65-F5344CB8AC3E}">
        <p14:creationId xmlns:p14="http://schemas.microsoft.com/office/powerpoint/2010/main" val="3548761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3334-7BCD-482F-A887-545CC2660A53}"/>
              </a:ext>
            </a:extLst>
          </p:cNvPr>
          <p:cNvSpPr>
            <a:spLocks noGrp="1"/>
          </p:cNvSpPr>
          <p:nvPr>
            <p:ph type="title"/>
          </p:nvPr>
        </p:nvSpPr>
        <p:spPr/>
        <p:txBody>
          <a:bodyPr/>
          <a:lstStyle/>
          <a:p>
            <a:r>
              <a:rPr lang="en-US" dirty="0"/>
              <a:t>CY 2024 Q2 Financials </a:t>
            </a:r>
          </a:p>
        </p:txBody>
      </p:sp>
      <p:sp>
        <p:nvSpPr>
          <p:cNvPr id="4" name="Slide Number Placeholder 3">
            <a:extLst>
              <a:ext uri="{FF2B5EF4-FFF2-40B4-BE49-F238E27FC236}">
                <a16:creationId xmlns:a16="http://schemas.microsoft.com/office/drawing/2014/main" id="{1458684B-7583-4229-8619-E4767AEF22B1}"/>
              </a:ext>
            </a:extLst>
          </p:cNvPr>
          <p:cNvSpPr>
            <a:spLocks noGrp="1"/>
          </p:cNvSpPr>
          <p:nvPr>
            <p:ph type="sldNum" sz="quarter" idx="4"/>
          </p:nvPr>
        </p:nvSpPr>
        <p:spPr/>
        <p:txBody>
          <a:bodyPr/>
          <a:lstStyle/>
          <a:p>
            <a:fld id="{6E6030FC-FB78-5E4D-92EA-5D9433591EA9}" type="slidenum">
              <a:rPr lang="en-US" smtClean="0"/>
              <a:pPr/>
              <a:t>15</a:t>
            </a:fld>
            <a:endParaRPr lang="en-US" dirty="0"/>
          </a:p>
        </p:txBody>
      </p:sp>
      <p:sp>
        <p:nvSpPr>
          <p:cNvPr id="6" name="TextBox 5">
            <a:extLst>
              <a:ext uri="{FF2B5EF4-FFF2-40B4-BE49-F238E27FC236}">
                <a16:creationId xmlns:a16="http://schemas.microsoft.com/office/drawing/2014/main" id="{B4A42F9E-CC41-4465-A632-9E2CAF6BC1FD}"/>
              </a:ext>
            </a:extLst>
          </p:cNvPr>
          <p:cNvSpPr txBox="1"/>
          <p:nvPr/>
        </p:nvSpPr>
        <p:spPr>
          <a:xfrm>
            <a:off x="452070" y="169690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R="0" lvl="0" algn="l" defTabSz="914400" rtl="0" eaLnBrk="1" fontAlgn="auto" latinLnBrk="0" hangingPunct="1">
              <a:lnSpc>
                <a:spcPct val="90000"/>
              </a:lnSpc>
              <a:spcBef>
                <a:spcPct val="0"/>
              </a:spcBef>
              <a:spcAft>
                <a:spcPts val="600"/>
              </a:spcAft>
              <a:buClrTx/>
              <a:buSzTx/>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Controller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7" name="Picture 6" descr="A picture containing outdoor, tree, person&#10;&#10;Description automatically generated">
            <a:extLst>
              <a:ext uri="{FF2B5EF4-FFF2-40B4-BE49-F238E27FC236}">
                <a16:creationId xmlns:a16="http://schemas.microsoft.com/office/drawing/2014/main" id="{1F6A669F-74C6-40BA-A00D-A456175AD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140" y="1710939"/>
            <a:ext cx="1668161" cy="1736404"/>
          </a:xfrm>
          <a:prstGeom prst="rect">
            <a:avLst/>
          </a:prstGeom>
        </p:spPr>
      </p:pic>
    </p:spTree>
    <p:extLst>
      <p:ext uri="{BB962C8B-B14F-4D97-AF65-F5344CB8AC3E}">
        <p14:creationId xmlns:p14="http://schemas.microsoft.com/office/powerpoint/2010/main" val="536425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3334-7BCD-482F-A887-545CC2660A53}"/>
              </a:ext>
            </a:extLst>
          </p:cNvPr>
          <p:cNvSpPr>
            <a:spLocks noGrp="1"/>
          </p:cNvSpPr>
          <p:nvPr>
            <p:ph type="title"/>
          </p:nvPr>
        </p:nvSpPr>
        <p:spPr/>
        <p:txBody>
          <a:bodyPr/>
          <a:lstStyle/>
          <a:p>
            <a:r>
              <a:rPr lang="en-US" dirty="0"/>
              <a:t>CY 2024 Q2 Financials </a:t>
            </a:r>
          </a:p>
        </p:txBody>
      </p:sp>
      <p:sp>
        <p:nvSpPr>
          <p:cNvPr id="4" name="Slide Number Placeholder 3">
            <a:extLst>
              <a:ext uri="{FF2B5EF4-FFF2-40B4-BE49-F238E27FC236}">
                <a16:creationId xmlns:a16="http://schemas.microsoft.com/office/drawing/2014/main" id="{1458684B-7583-4229-8619-E4767AEF22B1}"/>
              </a:ext>
            </a:extLst>
          </p:cNvPr>
          <p:cNvSpPr>
            <a:spLocks noGrp="1"/>
          </p:cNvSpPr>
          <p:nvPr>
            <p:ph type="sldNum" sz="quarter" idx="4"/>
          </p:nvPr>
        </p:nvSpPr>
        <p:spPr/>
        <p:txBody>
          <a:bodyPr/>
          <a:lstStyle/>
          <a:p>
            <a:fld id="{6E6030FC-FB78-5E4D-92EA-5D9433591EA9}" type="slidenum">
              <a:rPr lang="en-US" smtClean="0"/>
              <a:pPr/>
              <a:t>16</a:t>
            </a:fld>
            <a:endParaRPr lang="en-US" dirty="0"/>
          </a:p>
        </p:txBody>
      </p:sp>
      <p:sp>
        <p:nvSpPr>
          <p:cNvPr id="6" name="TextBox 5">
            <a:extLst>
              <a:ext uri="{FF2B5EF4-FFF2-40B4-BE49-F238E27FC236}">
                <a16:creationId xmlns:a16="http://schemas.microsoft.com/office/drawing/2014/main" id="{B4A42F9E-CC41-4465-A632-9E2CAF6BC1FD}"/>
              </a:ext>
            </a:extLst>
          </p:cNvPr>
          <p:cNvSpPr txBox="1"/>
          <p:nvPr/>
        </p:nvSpPr>
        <p:spPr>
          <a:xfrm>
            <a:off x="4272296" y="2850225"/>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R="0" lvl="0" algn="l" defTabSz="914400" rtl="0" eaLnBrk="1" fontAlgn="auto" latinLnBrk="0" hangingPunct="1">
              <a:lnSpc>
                <a:spcPct val="90000"/>
              </a:lnSpc>
              <a:spcBef>
                <a:spcPct val="0"/>
              </a:spcBef>
              <a:spcAft>
                <a:spcPts val="600"/>
              </a:spcAft>
              <a:buClrTx/>
              <a:buSzTx/>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Placeholder - Financials</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Tree>
    <p:extLst>
      <p:ext uri="{BB962C8B-B14F-4D97-AF65-F5344CB8AC3E}">
        <p14:creationId xmlns:p14="http://schemas.microsoft.com/office/powerpoint/2010/main" val="2146133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FF372-6244-EE89-CDC1-A71CB5D25483}"/>
              </a:ext>
            </a:extLst>
          </p:cNvPr>
          <p:cNvSpPr>
            <a:spLocks noGrp="1"/>
          </p:cNvSpPr>
          <p:nvPr>
            <p:ph type="title"/>
          </p:nvPr>
        </p:nvSpPr>
        <p:spPr/>
        <p:txBody>
          <a:bodyPr/>
          <a:lstStyle/>
          <a:p>
            <a:r>
              <a:rPr lang="en-US" dirty="0"/>
              <a:t>Needs Updating</a:t>
            </a:r>
          </a:p>
        </p:txBody>
      </p:sp>
      <p:sp>
        <p:nvSpPr>
          <p:cNvPr id="3" name="Content Placeholder 2">
            <a:extLst>
              <a:ext uri="{FF2B5EF4-FFF2-40B4-BE49-F238E27FC236}">
                <a16:creationId xmlns:a16="http://schemas.microsoft.com/office/drawing/2014/main" id="{13AF5671-6B62-9E33-F1EC-300A83A7F983}"/>
              </a:ext>
            </a:extLst>
          </p:cNvPr>
          <p:cNvSpPr>
            <a:spLocks noGrp="1"/>
          </p:cNvSpPr>
          <p:nvPr>
            <p:ph sz="half" idx="1"/>
          </p:nvPr>
        </p:nvSpPr>
        <p:spPr>
          <a:xfrm>
            <a:off x="475735" y="1288842"/>
            <a:ext cx="11240530" cy="3627088"/>
          </a:xfrm>
        </p:spPr>
        <p:txBody>
          <a:bodyPr>
            <a:normAutofit fontScale="85000" lnSpcReduction="20000"/>
          </a:bodyPr>
          <a:lstStyle/>
          <a:p>
            <a:r>
              <a:rPr lang="en-US" dirty="0"/>
              <a:t>Slide 8 - add BJS &amp; NIJ as PGB</a:t>
            </a:r>
          </a:p>
          <a:p>
            <a:r>
              <a:rPr lang="en-US" dirty="0"/>
              <a:t>Slide 9 – update maintainers</a:t>
            </a:r>
          </a:p>
          <a:p>
            <a:r>
              <a:rPr lang="en-US" dirty="0"/>
              <a:t>Slide 10 – update agenda</a:t>
            </a:r>
          </a:p>
          <a:p>
            <a:r>
              <a:rPr lang="en-US" dirty="0"/>
              <a:t>Slide 16 – CY 2024 Q2 Financials, Mayo</a:t>
            </a:r>
          </a:p>
          <a:p>
            <a:r>
              <a:rPr lang="en-US" dirty="0"/>
              <a:t>Slide 17 – BJS, NIJ as sponsors</a:t>
            </a:r>
          </a:p>
          <a:p>
            <a:r>
              <a:rPr lang="en-US" dirty="0"/>
              <a:t>Slide 21 - Summit Update – Jane</a:t>
            </a:r>
          </a:p>
          <a:p>
            <a:r>
              <a:rPr lang="en-US" dirty="0"/>
              <a:t>Slide 28  -  API 2.0 Progress – Shunda</a:t>
            </a:r>
          </a:p>
          <a:p>
            <a:r>
              <a:rPr lang="en-US" dirty="0"/>
              <a:t>Slide 34 – </a:t>
            </a:r>
            <a:r>
              <a:rPr lang="en-US" dirty="0" err="1"/>
              <a:t>iepd</a:t>
            </a:r>
            <a:r>
              <a:rPr lang="en-US" dirty="0"/>
              <a:t> repo link, NIEN excellence awards location of materials - Shunda</a:t>
            </a:r>
          </a:p>
          <a:p>
            <a:r>
              <a:rPr lang="en-US" dirty="0"/>
              <a:t>Slide 35 – MEP repo link - Aubrey</a:t>
            </a:r>
          </a:p>
        </p:txBody>
      </p:sp>
      <p:sp>
        <p:nvSpPr>
          <p:cNvPr id="5" name="Slide Number Placeholder 4">
            <a:extLst>
              <a:ext uri="{FF2B5EF4-FFF2-40B4-BE49-F238E27FC236}">
                <a16:creationId xmlns:a16="http://schemas.microsoft.com/office/drawing/2014/main" id="{A3596865-BAAB-2CA2-FF8A-B43D76318609}"/>
              </a:ext>
            </a:extLst>
          </p:cNvPr>
          <p:cNvSpPr>
            <a:spLocks noGrp="1"/>
          </p:cNvSpPr>
          <p:nvPr>
            <p:ph type="sldNum" sz="quarter" idx="4"/>
          </p:nvPr>
        </p:nvSpPr>
        <p:spPr/>
        <p:txBody>
          <a:bodyPr/>
          <a:lstStyle/>
          <a:p>
            <a:fld id="{6E6030FC-FB78-5E4D-92EA-5D9433591EA9}" type="slidenum">
              <a:rPr lang="en-US" smtClean="0"/>
              <a:pPr/>
              <a:t>2</a:t>
            </a:fld>
            <a:endParaRPr lang="en-US" dirty="0"/>
          </a:p>
        </p:txBody>
      </p:sp>
    </p:spTree>
    <p:extLst>
      <p:ext uri="{BB962C8B-B14F-4D97-AF65-F5344CB8AC3E}">
        <p14:creationId xmlns:p14="http://schemas.microsoft.com/office/powerpoint/2010/main" val="2896002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Call to order</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3</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8" y="1199633"/>
            <a:ext cx="7588539" cy="138499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10000"/>
                  </a:schemeClr>
                </a:solidFill>
              </a:rPr>
              <a:t>Called to order the regular virtual meeting of the NIEMOpen Project Governing Board at 2 PM, 1 August 2024.</a:t>
            </a:r>
          </a:p>
        </p:txBody>
      </p:sp>
    </p:spTree>
    <p:extLst>
      <p:ext uri="{BB962C8B-B14F-4D97-AF65-F5344CB8AC3E}">
        <p14:creationId xmlns:p14="http://schemas.microsoft.com/office/powerpoint/2010/main" val="2583771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Venue</a:t>
            </a:r>
            <a:endParaRPr lang="en-US" sz="3200" spc="-100" dirty="0">
              <a:solidFill>
                <a:srgbClr val="005170"/>
              </a:solidFill>
            </a:endParaRP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899483"/>
            <a:ext cx="5384800" cy="3627088"/>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PGB Meeting</a:t>
            </a:r>
            <a:endParaRPr lang="en-US" sz="3100" dirty="0">
              <a:solidFill>
                <a:schemeClr val="tx2">
                  <a:lumMod val="60000"/>
                  <a:lumOff val="40000"/>
                </a:schemeClr>
              </a:solidFill>
            </a:endParaRPr>
          </a:p>
          <a:p>
            <a:pPr marL="401637">
              <a:spcBef>
                <a:spcPts val="600"/>
              </a:spcBef>
              <a:spcAft>
                <a:spcPts val="1200"/>
              </a:spcAft>
            </a:pPr>
            <a:r>
              <a:rPr lang="en-US" dirty="0">
                <a:solidFill>
                  <a:srgbClr val="334052"/>
                </a:solidFill>
              </a:rPr>
              <a:t>1 August 2024</a:t>
            </a:r>
          </a:p>
          <a:p>
            <a:pPr marL="457200" indent="-398463">
              <a:spcBef>
                <a:spcPts val="600"/>
              </a:spcBef>
              <a:spcAft>
                <a:spcPts val="1200"/>
              </a:spcAft>
            </a:pPr>
            <a:r>
              <a:rPr lang="en-US" dirty="0">
                <a:solidFill>
                  <a:srgbClr val="334052"/>
                </a:solidFill>
              </a:rPr>
              <a:t>Virtual Meeting 2-4 PM EST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5" name="TextBox 4">
            <a:extLst>
              <a:ext uri="{FF2B5EF4-FFF2-40B4-BE49-F238E27FC236}">
                <a16:creationId xmlns:a16="http://schemas.microsoft.com/office/drawing/2014/main" id="{D1DA3875-33D0-491E-9BB5-724FE6CEC6B6}"/>
              </a:ext>
            </a:extLst>
          </p:cNvPr>
          <p:cNvSpPr txBox="1"/>
          <p:nvPr/>
        </p:nvSpPr>
        <p:spPr>
          <a:xfrm>
            <a:off x="6501578" y="5219711"/>
            <a:ext cx="5580266" cy="646331"/>
          </a:xfrm>
          <a:prstGeom prst="rect">
            <a:avLst/>
          </a:prstGeom>
          <a:noFill/>
        </p:spPr>
        <p:txBody>
          <a:bodyPr wrap="square" rtlCol="0">
            <a:spAutoFit/>
          </a:bodyPr>
          <a:lstStyle/>
          <a:p>
            <a:r>
              <a:rPr lang="en-US" b="1" dirty="0">
                <a:solidFill>
                  <a:schemeClr val="bg2">
                    <a:lumMod val="10000"/>
                  </a:schemeClr>
                </a:solidFill>
              </a:rPr>
              <a:t>Current and post meeting location of 1 Aug PGB Meeting documents</a:t>
            </a:r>
            <a:r>
              <a:rPr lang="en-US" u="sng" dirty="0">
                <a:solidFill>
                  <a:srgbClr val="6264A7"/>
                </a:solidFill>
              </a:rPr>
              <a:t>: </a:t>
            </a:r>
            <a:endParaRPr lang="en-US" b="1" dirty="0">
              <a:solidFill>
                <a:schemeClr val="bg2">
                  <a:lumMod val="10000"/>
                </a:schemeClr>
              </a:solidFill>
            </a:endParaRPr>
          </a:p>
        </p:txBody>
      </p:sp>
      <p:sp>
        <p:nvSpPr>
          <p:cNvPr id="6" name="TextBox 5">
            <a:extLst>
              <a:ext uri="{FF2B5EF4-FFF2-40B4-BE49-F238E27FC236}">
                <a16:creationId xmlns:a16="http://schemas.microsoft.com/office/drawing/2014/main" id="{970C41AB-C9AD-AD95-5942-A65D95E4485B}"/>
              </a:ext>
            </a:extLst>
          </p:cNvPr>
          <p:cNvSpPr txBox="1"/>
          <p:nvPr/>
        </p:nvSpPr>
        <p:spPr>
          <a:xfrm>
            <a:off x="6682154" y="741562"/>
            <a:ext cx="5219114" cy="830997"/>
          </a:xfrm>
          <a:prstGeom prst="rect">
            <a:avLst/>
          </a:prstGeom>
          <a:noFill/>
        </p:spPr>
        <p:txBody>
          <a:bodyPr wrap="square" rtlCol="0">
            <a:spAutoFit/>
          </a:bodyPr>
          <a:lstStyle/>
          <a:p>
            <a:pPr algn="ctr" fontAlgn="base"/>
            <a:r>
              <a:rPr lang="en-US" sz="2400" b="1" i="0" dirty="0">
                <a:solidFill>
                  <a:schemeClr val="tx2">
                    <a:lumMod val="60000"/>
                    <a:lumOff val="40000"/>
                  </a:schemeClr>
                </a:solidFill>
                <a:effectLst/>
              </a:rPr>
              <a:t>Microsoft Teams 1</a:t>
            </a:r>
            <a:r>
              <a:rPr lang="en-US" sz="2400" b="1" dirty="0">
                <a:solidFill>
                  <a:schemeClr val="tx2">
                    <a:lumMod val="60000"/>
                    <a:lumOff val="40000"/>
                  </a:schemeClr>
                </a:solidFill>
              </a:rPr>
              <a:t> August 2024 PGB M</a:t>
            </a:r>
            <a:r>
              <a:rPr lang="en-US" sz="2400" b="1" i="0" dirty="0">
                <a:solidFill>
                  <a:schemeClr val="tx2">
                    <a:lumMod val="60000"/>
                    <a:lumOff val="40000"/>
                  </a:schemeClr>
                </a:solidFill>
                <a:effectLst/>
              </a:rPr>
              <a:t>eeting</a:t>
            </a:r>
            <a:endParaRPr lang="en-US" dirty="0"/>
          </a:p>
        </p:txBody>
      </p:sp>
      <p:sp>
        <p:nvSpPr>
          <p:cNvPr id="21" name="TextBox 20">
            <a:extLst>
              <a:ext uri="{FF2B5EF4-FFF2-40B4-BE49-F238E27FC236}">
                <a16:creationId xmlns:a16="http://schemas.microsoft.com/office/drawing/2014/main" id="{D2954606-2B6A-6B6C-AC8F-C3BDAAB31AED}"/>
              </a:ext>
            </a:extLst>
          </p:cNvPr>
          <p:cNvSpPr txBox="1"/>
          <p:nvPr/>
        </p:nvSpPr>
        <p:spPr>
          <a:xfrm>
            <a:off x="6828290" y="1826474"/>
            <a:ext cx="4926842" cy="3139321"/>
          </a:xfrm>
          <a:prstGeom prst="rect">
            <a:avLst/>
          </a:prstGeom>
          <a:noFill/>
        </p:spPr>
        <p:txBody>
          <a:bodyPr wrap="square" rtlCol="0">
            <a:spAutoFit/>
          </a:bodyPr>
          <a:lstStyle/>
          <a:p>
            <a:pPr algn="l" fontAlgn="base"/>
            <a:r>
              <a:rPr lang="en-US" b="1" i="0" dirty="0">
                <a:solidFill>
                  <a:srgbClr val="242424"/>
                </a:solidFill>
                <a:effectLst/>
              </a:rPr>
              <a:t>Microsoft Teams</a:t>
            </a:r>
            <a:endParaRPr lang="en-US" b="0" i="0" dirty="0">
              <a:solidFill>
                <a:srgbClr val="242424"/>
              </a:solidFill>
              <a:effectLst/>
            </a:endParaRPr>
          </a:p>
          <a:p>
            <a:pPr algn="l" fontAlgn="base"/>
            <a:r>
              <a:rPr lang="en-US" b="1" i="0" u="sng" dirty="0">
                <a:solidFill>
                  <a:srgbClr val="5B5FC7"/>
                </a:solidFill>
                <a:effectLst/>
                <a:hlinkClick r:id="rId3"/>
              </a:rPr>
              <a:t>Join the meeting now</a:t>
            </a:r>
            <a:endParaRPr lang="en-US" b="0" i="0" dirty="0">
              <a:solidFill>
                <a:srgbClr val="242424"/>
              </a:solidFill>
              <a:effectLst/>
            </a:endParaRPr>
          </a:p>
          <a:p>
            <a:pPr algn="l" fontAlgn="base"/>
            <a:r>
              <a:rPr lang="en-US" b="0" i="0" dirty="0">
                <a:solidFill>
                  <a:srgbClr val="616161"/>
                </a:solidFill>
                <a:effectLst/>
              </a:rPr>
              <a:t>Meeting ID: </a:t>
            </a:r>
            <a:r>
              <a:rPr lang="en-US" b="0" i="0" dirty="0">
                <a:solidFill>
                  <a:srgbClr val="242424"/>
                </a:solidFill>
                <a:effectLst/>
              </a:rPr>
              <a:t>993 848 600 07</a:t>
            </a:r>
          </a:p>
          <a:p>
            <a:pPr algn="l" fontAlgn="base"/>
            <a:r>
              <a:rPr lang="en-US" b="0" i="0" dirty="0">
                <a:solidFill>
                  <a:srgbClr val="616161"/>
                </a:solidFill>
                <a:effectLst/>
              </a:rPr>
              <a:t>Passcode: </a:t>
            </a:r>
            <a:r>
              <a:rPr lang="en-US" b="0" i="0" dirty="0">
                <a:solidFill>
                  <a:srgbClr val="242424"/>
                </a:solidFill>
                <a:effectLst/>
              </a:rPr>
              <a:t>TP2EnR</a:t>
            </a:r>
          </a:p>
          <a:p>
            <a:pPr algn="l" fontAlgn="base"/>
            <a:r>
              <a:rPr lang="en-US" b="1" i="0" dirty="0">
                <a:solidFill>
                  <a:srgbClr val="242424"/>
                </a:solidFill>
                <a:effectLst/>
              </a:rPr>
              <a:t>Dial-in by phone</a:t>
            </a:r>
            <a:endParaRPr lang="en-US" b="0" i="0" dirty="0">
              <a:solidFill>
                <a:srgbClr val="242424"/>
              </a:solidFill>
              <a:effectLst/>
            </a:endParaRPr>
          </a:p>
          <a:p>
            <a:pPr algn="l" fontAlgn="base"/>
            <a:r>
              <a:rPr lang="en-US" b="0" i="0" u="sng" dirty="0">
                <a:solidFill>
                  <a:srgbClr val="5B5FC7"/>
                </a:solidFill>
                <a:effectLst/>
                <a:hlinkClick r:id="rId4"/>
              </a:rPr>
              <a:t>+1 410-874-6749,,622463276#</a:t>
            </a:r>
            <a:r>
              <a:rPr lang="en-US" b="0" i="0" dirty="0">
                <a:solidFill>
                  <a:srgbClr val="242424"/>
                </a:solidFill>
                <a:effectLst/>
              </a:rPr>
              <a:t> </a:t>
            </a:r>
            <a:r>
              <a:rPr lang="en-US" b="0" i="0" dirty="0">
                <a:solidFill>
                  <a:srgbClr val="616161"/>
                </a:solidFill>
                <a:effectLst/>
              </a:rPr>
              <a:t>United States, Odenton</a:t>
            </a:r>
            <a:endParaRPr lang="en-US" b="0" i="0" dirty="0">
              <a:solidFill>
                <a:srgbClr val="242424"/>
              </a:solidFill>
              <a:effectLst/>
            </a:endParaRPr>
          </a:p>
          <a:p>
            <a:pPr algn="l" fontAlgn="base"/>
            <a:r>
              <a:rPr lang="en-US" b="0" i="0" u="sng" dirty="0">
                <a:solidFill>
                  <a:srgbClr val="5B5FC7"/>
                </a:solidFill>
                <a:effectLst/>
                <a:hlinkClick r:id="rId5"/>
              </a:rPr>
              <a:t>Find a local number</a:t>
            </a:r>
            <a:endParaRPr lang="en-US" b="0" i="0" dirty="0">
              <a:solidFill>
                <a:srgbClr val="242424"/>
              </a:solidFill>
              <a:effectLst/>
            </a:endParaRPr>
          </a:p>
          <a:p>
            <a:pPr algn="l" fontAlgn="base"/>
            <a:r>
              <a:rPr lang="en-US" b="0" i="0" dirty="0">
                <a:solidFill>
                  <a:srgbClr val="616161"/>
                </a:solidFill>
                <a:effectLst/>
              </a:rPr>
              <a:t>Phone conference ID: </a:t>
            </a:r>
            <a:r>
              <a:rPr lang="en-US" b="0" i="0" dirty="0">
                <a:solidFill>
                  <a:srgbClr val="242424"/>
                </a:solidFill>
                <a:effectLst/>
              </a:rPr>
              <a:t>622 463 276#</a:t>
            </a:r>
          </a:p>
          <a:p>
            <a:br>
              <a:rPr lang="en-US" dirty="0"/>
            </a:br>
            <a:endParaRPr lang="en-US" dirty="0"/>
          </a:p>
        </p:txBody>
      </p:sp>
    </p:spTree>
    <p:extLst>
      <p:ext uri="{BB962C8B-B14F-4D97-AF65-F5344CB8AC3E}">
        <p14:creationId xmlns:p14="http://schemas.microsoft.com/office/powerpoint/2010/main" val="4123893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FD25-E4B1-4206-9CFF-199D8C0A6A30}"/>
              </a:ext>
            </a:extLst>
          </p:cNvPr>
          <p:cNvSpPr>
            <a:spLocks noGrp="1"/>
          </p:cNvSpPr>
          <p:nvPr>
            <p:ph type="title"/>
          </p:nvPr>
        </p:nvSpPr>
        <p:spPr/>
        <p:txBody>
          <a:bodyPr/>
          <a:lstStyle/>
          <a:p>
            <a:r>
              <a:rPr lang="en-US" dirty="0"/>
              <a:t>Making the most of our session</a:t>
            </a:r>
          </a:p>
        </p:txBody>
      </p:sp>
      <p:sp>
        <p:nvSpPr>
          <p:cNvPr id="4" name="Slide Number Placeholder 3">
            <a:extLst>
              <a:ext uri="{FF2B5EF4-FFF2-40B4-BE49-F238E27FC236}">
                <a16:creationId xmlns:a16="http://schemas.microsoft.com/office/drawing/2014/main" id="{13C37834-AA36-4481-A356-38FD42D25813}"/>
              </a:ext>
            </a:extLst>
          </p:cNvPr>
          <p:cNvSpPr>
            <a:spLocks noGrp="1"/>
          </p:cNvSpPr>
          <p:nvPr>
            <p:ph type="sldNum" sz="quarter" idx="4"/>
          </p:nvPr>
        </p:nvSpPr>
        <p:spPr/>
        <p:txBody>
          <a:bodyPr/>
          <a:lstStyle/>
          <a:p>
            <a:fld id="{6E6030FC-FB78-5E4D-92EA-5D9433591EA9}" type="slidenum">
              <a:rPr lang="en-US" smtClean="0"/>
              <a:pPr/>
              <a:t>5</a:t>
            </a:fld>
            <a:endParaRPr lang="en-US" dirty="0"/>
          </a:p>
        </p:txBody>
      </p:sp>
      <p:pic>
        <p:nvPicPr>
          <p:cNvPr id="6" name="Picture 5">
            <a:extLst>
              <a:ext uri="{FF2B5EF4-FFF2-40B4-BE49-F238E27FC236}">
                <a16:creationId xmlns:a16="http://schemas.microsoft.com/office/drawing/2014/main" id="{D9C3AAC7-F47A-4904-A918-E9FB738273D2}"/>
              </a:ext>
            </a:extLst>
          </p:cNvPr>
          <p:cNvPicPr>
            <a:picLocks noChangeAspect="1"/>
          </p:cNvPicPr>
          <p:nvPr/>
        </p:nvPicPr>
        <p:blipFill>
          <a:blip r:embed="rId3"/>
          <a:stretch>
            <a:fillRect/>
          </a:stretch>
        </p:blipFill>
        <p:spPr>
          <a:xfrm>
            <a:off x="1693763" y="793954"/>
            <a:ext cx="8914452" cy="6060521"/>
          </a:xfrm>
          <a:prstGeom prst="rect">
            <a:avLst/>
          </a:prstGeom>
        </p:spPr>
      </p:pic>
    </p:spTree>
    <p:extLst>
      <p:ext uri="{BB962C8B-B14F-4D97-AF65-F5344CB8AC3E}">
        <p14:creationId xmlns:p14="http://schemas.microsoft.com/office/powerpoint/2010/main" val="1501914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BD93-D064-4C02-BD26-ABFA58C2C7ED}"/>
              </a:ext>
            </a:extLst>
          </p:cNvPr>
          <p:cNvSpPr>
            <a:spLocks noGrp="1"/>
          </p:cNvSpPr>
          <p:nvPr>
            <p:ph type="title"/>
          </p:nvPr>
        </p:nvSpPr>
        <p:spPr>
          <a:xfrm>
            <a:off x="664589" y="474257"/>
            <a:ext cx="10972800" cy="811358"/>
          </a:xfrm>
        </p:spPr>
        <p:txBody>
          <a:bodyPr/>
          <a:lstStyle/>
          <a:p>
            <a:r>
              <a:rPr lang="en-US" dirty="0"/>
              <a:t>Note taker</a:t>
            </a:r>
          </a:p>
        </p:txBody>
      </p:sp>
      <p:sp>
        <p:nvSpPr>
          <p:cNvPr id="4" name="Slide Number Placeholder 3">
            <a:extLst>
              <a:ext uri="{FF2B5EF4-FFF2-40B4-BE49-F238E27FC236}">
                <a16:creationId xmlns:a16="http://schemas.microsoft.com/office/drawing/2014/main" id="{08250FE4-3B5B-4B27-92DC-82799EA944F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Box 4">
            <a:extLst>
              <a:ext uri="{FF2B5EF4-FFF2-40B4-BE49-F238E27FC236}">
                <a16:creationId xmlns:a16="http://schemas.microsoft.com/office/drawing/2014/main" id="{93907F8A-0396-47F4-A202-E5B9388B7D56}"/>
              </a:ext>
            </a:extLst>
          </p:cNvPr>
          <p:cNvSpPr txBox="1"/>
          <p:nvPr/>
        </p:nvSpPr>
        <p:spPr>
          <a:xfrm>
            <a:off x="661932" y="1048751"/>
            <a:ext cx="1019754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The PGB Executive Session is being recorded on MS TEAMS. A link to the recording will be provided and meeting minutes will be posted on the NIEMOpen Git Repo once approved: </a:t>
            </a: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hlinkClick r:id="rId2"/>
              </a:rPr>
              <a:t>https://github.com/niemopen/oasis-open-project/tree/main/pgb-meeting-minutes</a:t>
            </a: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
        <p:nvSpPr>
          <p:cNvPr id="6" name="TextBox 5">
            <a:extLst>
              <a:ext uri="{FF2B5EF4-FFF2-40B4-BE49-F238E27FC236}">
                <a16:creationId xmlns:a16="http://schemas.microsoft.com/office/drawing/2014/main" id="{56602E0D-D725-43B5-A5B7-9E94EB99D8C7}"/>
              </a:ext>
            </a:extLst>
          </p:cNvPr>
          <p:cNvSpPr txBox="1"/>
          <p:nvPr/>
        </p:nvSpPr>
        <p:spPr>
          <a:xfrm>
            <a:off x="765313" y="2398874"/>
            <a:ext cx="4820478" cy="38472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EEECE1">
                    <a:lumMod val="10000"/>
                  </a:srgbClr>
                </a:solidFill>
                <a:effectLst/>
                <a:uLnTx/>
                <a:uFillTx/>
                <a:latin typeface="Arial"/>
                <a:ea typeface="+mn-ea"/>
                <a:cs typeface="+mn-cs"/>
              </a:rPr>
              <a:t>Meeting support, note takers: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Aubrey Beach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3"/>
              </a:rPr>
              <a:t>aubrey.l.beach.ctr@mail.mil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Shunda Louis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4"/>
              </a:rPr>
              <a:t>shunda.r.louis.ctr@mail.mil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Stephen Sullivan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5"/>
              </a:rPr>
              <a:t>stephen.m.sullivan14.ctr@mail.mil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7" name="Picture 6" descr="A picture containing person, person, necktie, outdoor&#10;&#10;Description automatically generated">
            <a:extLst>
              <a:ext uri="{FF2B5EF4-FFF2-40B4-BE49-F238E27FC236}">
                <a16:creationId xmlns:a16="http://schemas.microsoft.com/office/drawing/2014/main" id="{87788F31-26BD-4BC2-A6C6-AC01A1245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776" y="2785533"/>
            <a:ext cx="1828516" cy="1769532"/>
          </a:xfrm>
          <a:prstGeom prst="rect">
            <a:avLst/>
          </a:prstGeom>
        </p:spPr>
      </p:pic>
      <p:pic>
        <p:nvPicPr>
          <p:cNvPr id="9" name="Picture 8" descr="A person wearing glasses&#10;&#10;Description automatically generated with medium confidence">
            <a:extLst>
              <a:ext uri="{FF2B5EF4-FFF2-40B4-BE49-F238E27FC236}">
                <a16:creationId xmlns:a16="http://schemas.microsoft.com/office/drawing/2014/main" id="{954E2FCC-26C9-4E67-A80D-1D0C97203D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864" y="4682295"/>
            <a:ext cx="2038261" cy="1528695"/>
          </a:xfrm>
          <a:prstGeom prst="rect">
            <a:avLst/>
          </a:prstGeom>
        </p:spPr>
      </p:pic>
      <p:pic>
        <p:nvPicPr>
          <p:cNvPr id="10" name="Picture 9">
            <a:extLst>
              <a:ext uri="{FF2B5EF4-FFF2-40B4-BE49-F238E27FC236}">
                <a16:creationId xmlns:a16="http://schemas.microsoft.com/office/drawing/2014/main" id="{5C3417D9-CA66-47EB-AEE7-C0765E64F7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9531" y="3877051"/>
            <a:ext cx="1828516" cy="1846524"/>
          </a:xfrm>
          <a:prstGeom prst="rect">
            <a:avLst/>
          </a:prstGeom>
        </p:spPr>
      </p:pic>
    </p:spTree>
    <p:extLst>
      <p:ext uri="{BB962C8B-B14F-4D97-AF65-F5344CB8AC3E}">
        <p14:creationId xmlns:p14="http://schemas.microsoft.com/office/powerpoint/2010/main" val="293826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Roll call</a:t>
            </a:r>
          </a:p>
        </p:txBody>
      </p:sp>
      <p:sp>
        <p:nvSpPr>
          <p:cNvPr id="3" name="Text Placeholder 2">
            <a:extLst>
              <a:ext uri="{FF2B5EF4-FFF2-40B4-BE49-F238E27FC236}">
                <a16:creationId xmlns:a16="http://schemas.microsoft.com/office/drawing/2014/main" id="{BBADD056-D2FA-4A6F-B173-96A83BC9A3CC}"/>
              </a:ext>
            </a:extLst>
          </p:cNvPr>
          <p:cNvSpPr>
            <a:spLocks noGrp="1"/>
          </p:cNvSpPr>
          <p:nvPr>
            <p:ph type="body" sz="quarter" idx="13"/>
          </p:nvPr>
        </p:nvSpPr>
        <p:spPr/>
        <p:txBody>
          <a:bodyPr>
            <a:normAutofit fontScale="92500" lnSpcReduction="20000"/>
          </a:bodyPr>
          <a:lstStyle/>
          <a:p>
            <a:r>
              <a:rPr lang="en-US" dirty="0"/>
              <a:t>PGB Voting Members:</a:t>
            </a:r>
          </a:p>
          <a:p>
            <a:pPr lvl="1"/>
            <a:r>
              <a:rPr lang="en-US" dirty="0"/>
              <a:t>Department of Defense Joint Staff J6 (DoD JS J6)</a:t>
            </a:r>
          </a:p>
          <a:p>
            <a:pPr lvl="1"/>
            <a:r>
              <a:rPr lang="en-US" dirty="0"/>
              <a:t>Department of Homeland Security Science &amp; Technology (DHS S&amp;T)</a:t>
            </a:r>
          </a:p>
          <a:p>
            <a:pPr lvl="1"/>
            <a:r>
              <a:rPr lang="en-US" dirty="0"/>
              <a:t>Equivant</a:t>
            </a:r>
          </a:p>
          <a:p>
            <a:pPr lvl="1"/>
            <a:r>
              <a:rPr lang="en-US" dirty="0"/>
              <a:t>Georgia Tech Research Institute (GTRI)</a:t>
            </a:r>
          </a:p>
          <a:p>
            <a:pPr lvl="1" algn="just"/>
            <a:r>
              <a:rPr lang="en-US" sz="2000" dirty="0">
                <a:solidFill>
                  <a:srgbClr val="8B8B8B">
                    <a:lumMod val="50000"/>
                  </a:srgbClr>
                </a:solidFill>
                <a:latin typeface="Arial"/>
              </a:rPr>
              <a:t>Integrated Justice Information Systems Institute (IJIS)</a:t>
            </a:r>
          </a:p>
          <a:p>
            <a:pPr lvl="1" algn="just"/>
            <a:r>
              <a:rPr lang="en-US" sz="2000" dirty="0">
                <a:solidFill>
                  <a:srgbClr val="8B8B8B">
                    <a:lumMod val="50000"/>
                  </a:srgbClr>
                </a:solidFill>
                <a:latin typeface="Arial"/>
              </a:rPr>
              <a:t>Commonwealth of Virginia, Office of Data Governance and Analytics</a:t>
            </a:r>
          </a:p>
          <a:p>
            <a:pPr lvl="1" algn="just"/>
            <a:r>
              <a:rPr lang="en-US" sz="2000" dirty="0">
                <a:solidFill>
                  <a:srgbClr val="8B8B8B">
                    <a:lumMod val="50000"/>
                  </a:srgbClr>
                </a:solidFill>
                <a:latin typeface="Arial"/>
              </a:rPr>
              <a:t>Criminal justice Information Systems Division (CJISD), Federal Bureau of Investigation</a:t>
            </a:r>
          </a:p>
          <a:p>
            <a:pPr marL="457200" lvl="1" indent="0">
              <a:buNone/>
            </a:pPr>
            <a:endParaRPr lang="en-US" dirty="0"/>
          </a:p>
          <a:p>
            <a:r>
              <a:rPr lang="en-US" dirty="0"/>
              <a:t>PGB Expert Voting Members</a:t>
            </a:r>
          </a:p>
          <a:p>
            <a:pPr lvl="1"/>
            <a:r>
              <a:rPr lang="en-US" dirty="0"/>
              <a:t>NBAC TSC</a:t>
            </a:r>
          </a:p>
          <a:p>
            <a:pPr lvl="1"/>
            <a:r>
              <a:rPr lang="en-US" dirty="0"/>
              <a:t>NTAC TSC</a:t>
            </a:r>
          </a:p>
          <a:p>
            <a:pPr lvl="1"/>
            <a:r>
              <a:rPr lang="en-US" dirty="0"/>
              <a:t>NMO TSC</a:t>
            </a:r>
          </a:p>
          <a:p>
            <a:pPr marL="457200" lvl="1" indent="0">
              <a:buNone/>
            </a:pPr>
            <a:endParaRPr lang="en-US" dirty="0"/>
          </a:p>
          <a:p>
            <a:r>
              <a:rPr lang="en-US" dirty="0"/>
              <a:t>PGB Expert NON-Voting Members</a:t>
            </a:r>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7</a:t>
            </a:fld>
            <a:endParaRPr lang="en-US" dirty="0"/>
          </a:p>
        </p:txBody>
      </p:sp>
    </p:spTree>
    <p:extLst>
      <p:ext uri="{BB962C8B-B14F-4D97-AF65-F5344CB8AC3E}">
        <p14:creationId xmlns:p14="http://schemas.microsoft.com/office/powerpoint/2010/main" val="1145725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599480" y="971901"/>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2261111" y="2455979"/>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599479" y="2411020"/>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3740936" y="243478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2006" y="102623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5452126" y="104287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5263685" y="244934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2305462" y="1026234"/>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6778430" y="2473920"/>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4899" y="1035071"/>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8536202" y="2437689"/>
            <a:ext cx="1558430" cy="14773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8788639" y="1058532"/>
            <a:ext cx="1225018"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9950079" y="2405912"/>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66789" y="1042876"/>
            <a:ext cx="930505" cy="1240673"/>
          </a:xfrm>
          <a:prstGeom prst="rect">
            <a:avLst/>
          </a:prstGeom>
        </p:spPr>
      </p:pic>
      <p:pic>
        <p:nvPicPr>
          <p:cNvPr id="8" name="Picture 7">
            <a:extLst>
              <a:ext uri="{FF2B5EF4-FFF2-40B4-BE49-F238E27FC236}">
                <a16:creationId xmlns:a16="http://schemas.microsoft.com/office/drawing/2014/main" id="{3B4B6590-09FA-6590-B6FA-931462447FAD}"/>
              </a:ext>
            </a:extLst>
          </p:cNvPr>
          <p:cNvPicPr>
            <a:picLocks noChangeAspect="1"/>
          </p:cNvPicPr>
          <p:nvPr/>
        </p:nvPicPr>
        <p:blipFill>
          <a:blip r:embed="rId10"/>
          <a:stretch>
            <a:fillRect/>
          </a:stretch>
        </p:blipFill>
        <p:spPr>
          <a:xfrm>
            <a:off x="599479" y="3901836"/>
            <a:ext cx="5363576" cy="1941550"/>
          </a:xfrm>
          <a:prstGeom prst="rect">
            <a:avLst/>
          </a:prstGeom>
        </p:spPr>
      </p:pic>
      <p:pic>
        <p:nvPicPr>
          <p:cNvPr id="11" name="Picture 10">
            <a:extLst>
              <a:ext uri="{FF2B5EF4-FFF2-40B4-BE49-F238E27FC236}">
                <a16:creationId xmlns:a16="http://schemas.microsoft.com/office/drawing/2014/main" id="{B09BA529-8FA4-7F9F-2387-37D81FCE829B}"/>
              </a:ext>
            </a:extLst>
          </p:cNvPr>
          <p:cNvPicPr>
            <a:picLocks noChangeAspect="1"/>
          </p:cNvPicPr>
          <p:nvPr/>
        </p:nvPicPr>
        <p:blipFill>
          <a:blip r:embed="rId11"/>
          <a:stretch>
            <a:fillRect/>
          </a:stretch>
        </p:blipFill>
        <p:spPr>
          <a:xfrm>
            <a:off x="6942483" y="3882698"/>
            <a:ext cx="4650038" cy="2154146"/>
          </a:xfrm>
          <a:prstGeom prst="rect">
            <a:avLst/>
          </a:prstGeom>
        </p:spPr>
      </p:pic>
    </p:spTree>
    <p:extLst>
      <p:ext uri="{BB962C8B-B14F-4D97-AF65-F5344CB8AC3E}">
        <p14:creationId xmlns:p14="http://schemas.microsoft.com/office/powerpoint/2010/main" val="344456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 &amp; OASIS Maintainers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aphicFrame>
        <p:nvGraphicFramePr>
          <p:cNvPr id="8" name="Table 8">
            <a:extLst>
              <a:ext uri="{FF2B5EF4-FFF2-40B4-BE49-F238E27FC236}">
                <a16:creationId xmlns:a16="http://schemas.microsoft.com/office/drawing/2014/main" id="{A74C65C2-8ED9-41CF-9E59-9A9FF029203D}"/>
              </a:ext>
            </a:extLst>
          </p:cNvPr>
          <p:cNvGraphicFramePr>
            <a:graphicFrameLocks noGrp="1"/>
          </p:cNvGraphicFramePr>
          <p:nvPr>
            <p:extLst>
              <p:ext uri="{D42A27DB-BD31-4B8C-83A1-F6EECF244321}">
                <p14:modId xmlns:p14="http://schemas.microsoft.com/office/powerpoint/2010/main" val="493996877"/>
              </p:ext>
            </p:extLst>
          </p:nvPr>
        </p:nvGraphicFramePr>
        <p:xfrm>
          <a:off x="463250" y="872712"/>
          <a:ext cx="5216893" cy="1340500"/>
        </p:xfrm>
        <a:graphic>
          <a:graphicData uri="http://schemas.openxmlformats.org/drawingml/2006/table">
            <a:tbl>
              <a:tblPr firstRow="1" bandRow="1">
                <a:tableStyleId>{5C22544A-7EE6-4342-B048-85BDC9FD1C3A}</a:tableStyleId>
              </a:tblPr>
              <a:tblGrid>
                <a:gridCol w="1322815">
                  <a:extLst>
                    <a:ext uri="{9D8B030D-6E8A-4147-A177-3AD203B41FA5}">
                      <a16:colId xmlns:a16="http://schemas.microsoft.com/office/drawing/2014/main" val="2810206433"/>
                    </a:ext>
                  </a:extLst>
                </a:gridCol>
                <a:gridCol w="3894078">
                  <a:extLst>
                    <a:ext uri="{9D8B030D-6E8A-4147-A177-3AD203B41FA5}">
                      <a16:colId xmlns:a16="http://schemas.microsoft.com/office/drawing/2014/main" val="831855814"/>
                    </a:ext>
                  </a:extLst>
                </a:gridCol>
              </a:tblGrid>
              <a:tr h="42610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2503852"/>
                  </a:ext>
                </a:extLst>
              </a:tr>
              <a:tr h="261809">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Katherine Escobar &amp; Ms. Beth Smalley</a:t>
                      </a:r>
                    </a:p>
                  </a:txBody>
                  <a:tcPr/>
                </a:tc>
                <a:extLst>
                  <a:ext uri="{0D108BD9-81ED-4DB2-BD59-A6C34878D82A}">
                    <a16:rowId xmlns:a16="http://schemas.microsoft.com/office/drawing/2014/main" val="780952653"/>
                  </a:ext>
                </a:extLst>
              </a:tr>
              <a:tr h="261809">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a:t>
                      </a:r>
                    </a:p>
                  </a:txBody>
                  <a:tcPr/>
                </a:tc>
                <a:extLst>
                  <a:ext uri="{0D108BD9-81ED-4DB2-BD59-A6C34878D82A}">
                    <a16:rowId xmlns:a16="http://schemas.microsoft.com/office/drawing/2014/main" val="250328307"/>
                  </a:ext>
                </a:extLst>
              </a:tr>
              <a:tr h="261809">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Jim Cabral</a:t>
                      </a:r>
                    </a:p>
                  </a:txBody>
                  <a:tcPr/>
                </a:tc>
                <a:extLst>
                  <a:ext uri="{0D108BD9-81ED-4DB2-BD59-A6C34878D82A}">
                    <a16:rowId xmlns:a16="http://schemas.microsoft.com/office/drawing/2014/main" val="2147253802"/>
                  </a:ext>
                </a:extLst>
              </a:tr>
            </a:tbl>
          </a:graphicData>
        </a:graphic>
      </p:graphicFrame>
      <p:grpSp>
        <p:nvGrpSpPr>
          <p:cNvPr id="19" name="Group 18">
            <a:extLst>
              <a:ext uri="{FF2B5EF4-FFF2-40B4-BE49-F238E27FC236}">
                <a16:creationId xmlns:a16="http://schemas.microsoft.com/office/drawing/2014/main" id="{3068F5E1-611D-996E-625B-B4F8989E8D23}"/>
              </a:ext>
            </a:extLst>
          </p:cNvPr>
          <p:cNvGrpSpPr/>
          <p:nvPr/>
        </p:nvGrpSpPr>
        <p:grpSpPr>
          <a:xfrm>
            <a:off x="609600" y="2318146"/>
            <a:ext cx="4312677" cy="3514571"/>
            <a:chOff x="6096000" y="1713006"/>
            <a:chExt cx="5234839" cy="4227713"/>
          </a:xfrm>
        </p:grpSpPr>
        <p:grpSp>
          <p:nvGrpSpPr>
            <p:cNvPr id="18" name="Group 17">
              <a:extLst>
                <a:ext uri="{FF2B5EF4-FFF2-40B4-BE49-F238E27FC236}">
                  <a16:creationId xmlns:a16="http://schemas.microsoft.com/office/drawing/2014/main" id="{80A36846-B43C-CF2B-34A0-499F56AF3DF1}"/>
                </a:ext>
              </a:extLst>
            </p:cNvPr>
            <p:cNvGrpSpPr/>
            <p:nvPr/>
          </p:nvGrpSpPr>
          <p:grpSpPr>
            <a:xfrm>
              <a:off x="6096000" y="3188147"/>
              <a:ext cx="5234839" cy="1257204"/>
              <a:chOff x="6096000" y="3703835"/>
              <a:chExt cx="5234839" cy="1257204"/>
            </a:xfrm>
          </p:grpSpPr>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2"/>
              <a:stretch>
                <a:fillRect/>
              </a:stretch>
            </p:blipFill>
            <p:spPr>
              <a:xfrm>
                <a:off x="7356714" y="3703835"/>
                <a:ext cx="1225413" cy="1229354"/>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3"/>
              <a:stretch>
                <a:fillRect/>
              </a:stretch>
            </p:blipFill>
            <p:spPr>
              <a:xfrm>
                <a:off x="9990446" y="3731685"/>
                <a:ext cx="1340393" cy="1229354"/>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0" y="4082673"/>
                <a:ext cx="11341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grpSp>
        <p:grpSp>
          <p:nvGrpSpPr>
            <p:cNvPr id="12" name="Group 11">
              <a:extLst>
                <a:ext uri="{FF2B5EF4-FFF2-40B4-BE49-F238E27FC236}">
                  <a16:creationId xmlns:a16="http://schemas.microsoft.com/office/drawing/2014/main" id="{8543D2D3-E150-FEA3-4747-4407F1CC2643}"/>
                </a:ext>
              </a:extLst>
            </p:cNvPr>
            <p:cNvGrpSpPr/>
            <p:nvPr/>
          </p:nvGrpSpPr>
          <p:grpSpPr>
            <a:xfrm>
              <a:off x="6162506" y="1713006"/>
              <a:ext cx="5168333" cy="1310309"/>
              <a:chOff x="6218148" y="4951581"/>
              <a:chExt cx="5168333" cy="1310309"/>
            </a:xfrm>
          </p:grpSpPr>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4"/>
              <a:stretch>
                <a:fillRect/>
              </a:stretch>
            </p:blipFill>
            <p:spPr>
              <a:xfrm>
                <a:off x="7379750" y="4951581"/>
                <a:ext cx="1202377" cy="1229354"/>
              </a:xfrm>
              <a:prstGeom prst="rect">
                <a:avLst/>
              </a:prstGeom>
            </p:spPr>
          </p:pic>
          <p:pic>
            <p:nvPicPr>
              <p:cNvPr id="13" name="Picture 12">
                <a:extLst>
                  <a:ext uri="{FF2B5EF4-FFF2-40B4-BE49-F238E27FC236}">
                    <a16:creationId xmlns:a16="http://schemas.microsoft.com/office/drawing/2014/main" id="{60F3C4D5-B7C6-4A4D-B81F-ADB2AF3704E9}"/>
                  </a:ext>
                </a:extLst>
              </p:cNvPr>
              <p:cNvPicPr>
                <a:picLocks noChangeAspect="1"/>
              </p:cNvPicPr>
              <p:nvPr/>
            </p:nvPicPr>
            <p:blipFill>
              <a:blip r:embed="rId5"/>
              <a:stretch>
                <a:fillRect/>
              </a:stretch>
            </p:blipFill>
            <p:spPr>
              <a:xfrm>
                <a:off x="10076172" y="4951581"/>
                <a:ext cx="1310309" cy="1310309"/>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218148" y="5388093"/>
                <a:ext cx="88989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grpSp>
        <p:grpSp>
          <p:nvGrpSpPr>
            <p:cNvPr id="17" name="Group 16">
              <a:extLst>
                <a:ext uri="{FF2B5EF4-FFF2-40B4-BE49-F238E27FC236}">
                  <a16:creationId xmlns:a16="http://schemas.microsoft.com/office/drawing/2014/main" id="{6128C876-2A57-5998-ED28-C82CF403E8FF}"/>
                </a:ext>
              </a:extLst>
            </p:cNvPr>
            <p:cNvGrpSpPr/>
            <p:nvPr/>
          </p:nvGrpSpPr>
          <p:grpSpPr>
            <a:xfrm>
              <a:off x="6344669" y="4445351"/>
              <a:ext cx="4787557" cy="1495368"/>
              <a:chOff x="6334859" y="1671888"/>
              <a:chExt cx="4787557" cy="1495368"/>
            </a:xfrm>
          </p:grpSpPr>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10367611" y="1671888"/>
                <a:ext cx="754805" cy="1495368"/>
              </a:xfrm>
              <a:prstGeom prst="rect">
                <a:avLst/>
              </a:prstGeom>
            </p:spPr>
          </p:pic>
          <p:pic>
            <p:nvPicPr>
              <p:cNvPr id="6" name="Picture 5">
                <a:extLst>
                  <a:ext uri="{FF2B5EF4-FFF2-40B4-BE49-F238E27FC236}">
                    <a16:creationId xmlns:a16="http://schemas.microsoft.com/office/drawing/2014/main" id="{DE8502B9-22E2-4AA7-9283-B1A8FB64A1F2}"/>
                  </a:ext>
                </a:extLst>
              </p:cNvPr>
              <p:cNvPicPr>
                <a:picLocks noChangeAspect="1"/>
              </p:cNvPicPr>
              <p:nvPr/>
            </p:nvPicPr>
            <p:blipFill>
              <a:blip r:embed="rId7"/>
              <a:stretch>
                <a:fillRect/>
              </a:stretch>
            </p:blipFill>
            <p:spPr>
              <a:xfrm>
                <a:off x="7379750" y="1937902"/>
                <a:ext cx="1225414" cy="1229354"/>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6334859" y="2256263"/>
                <a:ext cx="6639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grpSp>
      </p:grpSp>
      <p:pic>
        <p:nvPicPr>
          <p:cNvPr id="21" name="Picture 20">
            <a:extLst>
              <a:ext uri="{FF2B5EF4-FFF2-40B4-BE49-F238E27FC236}">
                <a16:creationId xmlns:a16="http://schemas.microsoft.com/office/drawing/2014/main" id="{B57B3ECD-2808-018E-9B4E-13E39933135E}"/>
              </a:ext>
            </a:extLst>
          </p:cNvPr>
          <p:cNvPicPr>
            <a:picLocks noChangeAspect="1"/>
          </p:cNvPicPr>
          <p:nvPr/>
        </p:nvPicPr>
        <p:blipFill>
          <a:blip r:embed="rId8"/>
          <a:stretch>
            <a:fillRect/>
          </a:stretch>
        </p:blipFill>
        <p:spPr>
          <a:xfrm>
            <a:off x="5882093" y="872712"/>
            <a:ext cx="6309907" cy="4871126"/>
          </a:xfrm>
          <a:prstGeom prst="rect">
            <a:avLst/>
          </a:prstGeom>
        </p:spPr>
      </p:pic>
    </p:spTree>
    <p:extLst>
      <p:ext uri="{BB962C8B-B14F-4D97-AF65-F5344CB8AC3E}">
        <p14:creationId xmlns:p14="http://schemas.microsoft.com/office/powerpoint/2010/main" val="3334779075"/>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0F3DBC4E-DD94-448E-80FB-F46647EDD91A}">
  <ds:schemaRefs>
    <ds:schemaRef ds:uri="http://schemas.microsoft.com/office/2006/metadata/properties"/>
    <ds:schemaRef ds:uri="http://purl.org/dc/dcmitype/"/>
    <ds:schemaRef ds:uri="5774b216-7350-4865-8b28-a80b4a7f0bbf"/>
    <ds:schemaRef ds:uri="http://www.w3.org/XML/1998/namespace"/>
    <ds:schemaRef ds:uri="http://purl.org/dc/elements/1.1/"/>
    <ds:schemaRef ds:uri="http://schemas.openxmlformats.org/package/2006/metadata/core-properties"/>
    <ds:schemaRef ds:uri="http://purl.org/dc/terms/"/>
    <ds:schemaRef ds:uri="http://schemas.microsoft.com/office/2006/documentManagement/types"/>
    <ds:schemaRef ds:uri="668b5da2-bb96-4ca8-adfe-f026adba9ac0"/>
    <ds:schemaRef ds:uri="http://schemas.microsoft.com/office/infopath/2007/PartnerControls"/>
  </ds:schemaRefs>
</ds:datastoreItem>
</file>

<file path=customXml/itemProps3.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3de9faa6-9fe1-49b3-9a08-227a296b54a6}" enabled="1" method="Privileged" siteId="{d5fe813e-0caa-432a-b2ac-d555aa91bd1c}" removed="0"/>
</clbl:labelList>
</file>

<file path=docProps/app.xml><?xml version="1.0" encoding="utf-8"?>
<Properties xmlns="http://schemas.openxmlformats.org/officeDocument/2006/extended-properties" xmlns:vt="http://schemas.openxmlformats.org/officeDocument/2006/docPropsVTypes">
  <TotalTime>16241</TotalTime>
  <Words>1523</Words>
  <Application>Microsoft Office PowerPoint</Application>
  <PresentationFormat>Widescreen</PresentationFormat>
  <Paragraphs>244</Paragraphs>
  <Slides>16</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Arial</vt:lpstr>
      <vt:lpstr>Bahnschrift</vt:lpstr>
      <vt:lpstr>Calibri</vt:lpstr>
      <vt:lpstr>Helvetica LT Std</vt:lpstr>
      <vt:lpstr>Open Sans</vt:lpstr>
      <vt:lpstr>Poppins</vt:lpstr>
      <vt:lpstr>Tw Cen MT</vt:lpstr>
      <vt:lpstr>Wingdings</vt:lpstr>
      <vt:lpstr>2_Office Theme</vt:lpstr>
      <vt:lpstr>1_NIEM_white</vt:lpstr>
      <vt:lpstr>TEXT AND ART</vt:lpstr>
      <vt:lpstr>PowerPoint Presentation</vt:lpstr>
      <vt:lpstr>Needs Updating</vt:lpstr>
      <vt:lpstr>Call to order</vt:lpstr>
      <vt:lpstr>Venue</vt:lpstr>
      <vt:lpstr>Making the most of our session</vt:lpstr>
      <vt:lpstr>Note taker</vt:lpstr>
      <vt:lpstr>Roll call</vt:lpstr>
      <vt:lpstr>PowerPoint Presentation</vt:lpstr>
      <vt:lpstr>NMO, NBAC, &amp; NTAC TSC Co-Chairs &amp; OASIS Maintainers</vt:lpstr>
      <vt:lpstr>Proposed 1 August 2024 PGB Agenda</vt:lpstr>
      <vt:lpstr>Approval of Agenda</vt:lpstr>
      <vt:lpstr>PGB MEMBERS: Around-the-horn</vt:lpstr>
      <vt:lpstr>Approval of 11 April 2024 PGB Minutes</vt:lpstr>
      <vt:lpstr>PowerPoint Presentation</vt:lpstr>
      <vt:lpstr>CY 2024 Q2 Financials </vt:lpstr>
      <vt:lpstr>CY 2024 Q2 Financials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Stephen</cp:lastModifiedBy>
  <cp:revision>873</cp:revision>
  <cp:lastPrinted>2024-04-03T16:05:57Z</cp:lastPrinted>
  <dcterms:created xsi:type="dcterms:W3CDTF">2021-02-21T03:42:26Z</dcterms:created>
  <dcterms:modified xsi:type="dcterms:W3CDTF">2024-07-10T14:02:52Z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